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4"/>
  </p:notesMasterIdLst>
  <p:sldIdLst>
    <p:sldId id="273" r:id="rId3"/>
    <p:sldId id="286" r:id="rId4"/>
    <p:sldId id="314" r:id="rId5"/>
    <p:sldId id="274" r:id="rId6"/>
    <p:sldId id="293" r:id="rId7"/>
    <p:sldId id="313" r:id="rId8"/>
    <p:sldId id="284" r:id="rId9"/>
    <p:sldId id="287" r:id="rId10"/>
    <p:sldId id="290" r:id="rId11"/>
    <p:sldId id="288" r:id="rId12"/>
    <p:sldId id="269" r:id="rId13"/>
    <p:sldId id="292" r:id="rId14"/>
    <p:sldId id="289" r:id="rId15"/>
    <p:sldId id="304" r:id="rId16"/>
    <p:sldId id="281" r:id="rId17"/>
    <p:sldId id="291" r:id="rId18"/>
    <p:sldId id="283" r:id="rId19"/>
    <p:sldId id="307" r:id="rId20"/>
    <p:sldId id="308" r:id="rId21"/>
    <p:sldId id="306" r:id="rId22"/>
    <p:sldId id="305" r:id="rId23"/>
    <p:sldId id="311" r:id="rId24"/>
    <p:sldId id="312" r:id="rId25"/>
    <p:sldId id="310" r:id="rId26"/>
    <p:sldId id="258" r:id="rId27"/>
    <p:sldId id="259" r:id="rId28"/>
    <p:sldId id="260" r:id="rId29"/>
    <p:sldId id="261" r:id="rId30"/>
    <p:sldId id="309" r:id="rId31"/>
    <p:sldId id="275" r:id="rId32"/>
    <p:sldId id="268" r:id="rId33"/>
    <p:sldId id="278" r:id="rId34"/>
    <p:sldId id="267" r:id="rId35"/>
    <p:sldId id="263" r:id="rId36"/>
    <p:sldId id="265" r:id="rId37"/>
    <p:sldId id="264" r:id="rId38"/>
    <p:sldId id="277" r:id="rId39"/>
    <p:sldId id="276" r:id="rId40"/>
    <p:sldId id="266" r:id="rId41"/>
    <p:sldId id="271" r:id="rId42"/>
    <p:sldId id="272" r:id="rId43"/>
  </p:sldIdLst>
  <p:sldSz cx="16256000" cy="9144000"/>
  <p:notesSz cx="16256000" cy="9144000"/>
  <p:defaultTextStyle>
    <a:defPPr>
      <a:defRPr lang="en-M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AB3966-8922-6F4A-8410-AD09955E4D60}">
          <p14:sldIdLst>
            <p14:sldId id="273"/>
          </p14:sldIdLst>
        </p14:section>
        <p14:section name="Intro" id="{7533FE8A-5574-0042-A745-553A0EE4D099}">
          <p14:sldIdLst>
            <p14:sldId id="286"/>
            <p14:sldId id="314"/>
            <p14:sldId id="274"/>
            <p14:sldId id="293"/>
            <p14:sldId id="313"/>
            <p14:sldId id="284"/>
          </p14:sldIdLst>
        </p14:section>
        <p14:section name="Part1: Notebooks and Papermill" id="{3CBBD8FB-CA86-2449-946E-24548E9FF25A}">
          <p14:sldIdLst>
            <p14:sldId id="287"/>
            <p14:sldId id="290"/>
            <p14:sldId id="288"/>
            <p14:sldId id="269"/>
            <p14:sldId id="292"/>
            <p14:sldId id="289"/>
          </p14:sldIdLst>
        </p14:section>
        <p14:section name="Part2: Papermill" id="{ECBB1056-5867-CD44-9197-2BD07DC4D60B}">
          <p14:sldIdLst>
            <p14:sldId id="304"/>
            <p14:sldId id="281"/>
            <p14:sldId id="291"/>
            <p14:sldId id="283"/>
            <p14:sldId id="307"/>
            <p14:sldId id="308"/>
            <p14:sldId id="306"/>
            <p14:sldId id="305"/>
            <p14:sldId id="311"/>
            <p14:sldId id="312"/>
          </p14:sldIdLst>
        </p14:section>
        <p14:section name="Part3: Ploomber" id="{1A8BF70B-00EF-3147-8C65-BB67A8A938B4}">
          <p14:sldIdLst>
            <p14:sldId id="310"/>
            <p14:sldId id="258"/>
            <p14:sldId id="259"/>
            <p14:sldId id="260"/>
            <p14:sldId id="261"/>
            <p14:sldId id="309"/>
            <p14:sldId id="275"/>
            <p14:sldId id="268"/>
            <p14:sldId id="278"/>
            <p14:sldId id="267"/>
            <p14:sldId id="263"/>
            <p14:sldId id="265"/>
            <p14:sldId id="264"/>
            <p14:sldId id="277"/>
            <p14:sldId id="276"/>
            <p14:sldId id="266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52"/>
    <p:restoredTop sz="94279"/>
  </p:normalViewPr>
  <p:slideViewPr>
    <p:cSldViewPr>
      <p:cViewPr varScale="1">
        <p:scale>
          <a:sx n="88" d="100"/>
          <a:sy n="88" d="100"/>
        </p:scale>
        <p:origin x="200" y="5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450B7-EA15-7446-B448-6EBF98E2DDF0}" type="datetimeFigureOut">
              <a:rPr lang="en-MZ" smtClean="0"/>
              <a:t>21/07/23</a:t>
            </a:fld>
            <a:endParaRPr lang="en-M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7BD8F-6EB3-EA44-A805-190538EE1B09}" type="slidenum">
              <a:rPr lang="en-MZ" smtClean="0"/>
              <a:t>‹#›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23932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17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59297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23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09778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32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12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7257" y="2501900"/>
            <a:ext cx="1138148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7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597900" y="3153769"/>
            <a:ext cx="3796665" cy="4888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703265" y="8318031"/>
            <a:ext cx="429157" cy="637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8856" y="812187"/>
            <a:ext cx="88982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1"/>
            <a:ext cx="1137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0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84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64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7" name="bg object 17"/>
          <p:cNvSpPr/>
          <p:nvPr/>
        </p:nvSpPr>
        <p:spPr>
          <a:xfrm>
            <a:off x="12783930" y="7346962"/>
            <a:ext cx="2305008" cy="1296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56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9618" y="3657600"/>
            <a:ext cx="8136763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335" y="2266458"/>
            <a:ext cx="14247328" cy="532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0600" y="8496236"/>
            <a:ext cx="38766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58624" y="2651941"/>
            <a:ext cx="117387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1"/>
            <a:ext cx="5201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3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oysej/soorgeon" TargetMode="External"/><Relationship Id="rId2" Type="http://schemas.openxmlformats.org/officeDocument/2006/relationships/hyperlink" Target="https://teams.microsoft.com/l/meetup-join/19%3ameeting_MWI1NDIyNWYtNGJjOC00ZWI5LTgzNzctOGIzM2FiZGJkNDdj%40thread.v2/0?context=%7b%22Tid%22%3a%22b3195027-5af0-41b3-8de7-983c0a0ed66d%22%2c%22Oid%22%3a%2289b9b50c-2f57-491c-950f-3a6d31ee1d1f%22%7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outs/jupytex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nteract/papermil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oomber.io/" TargetMode="External"/><Relationship Id="rId2" Type="http://schemas.openxmlformats.org/officeDocument/2006/relationships/hyperlink" Target="https://docs.ploomber.io/en/latest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iness card with a city in the background&#10;&#10;Description automatically generated">
            <a:extLst>
              <a:ext uri="{FF2B5EF4-FFF2-40B4-BE49-F238E27FC236}">
                <a16:creationId xmlns:a16="http://schemas.microsoft.com/office/drawing/2014/main" id="{32C05454-3FB4-B337-91E1-FAE4E50C5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7" y="1709"/>
            <a:ext cx="16255973" cy="914229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18BCB414-E5D0-18B7-0C91-984F842E6DC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499600" y="3505200"/>
            <a:ext cx="4800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>
                <a:highlight>
                  <a:srgbClr val="C0C0C0"/>
                </a:highlight>
              </a:rPr>
              <a:t>Me</a:t>
            </a:r>
            <a:r>
              <a:rPr spc="5" dirty="0">
                <a:highlight>
                  <a:srgbClr val="C0C0C0"/>
                </a:highlight>
              </a:rPr>
              <a:t>:</a:t>
            </a:r>
            <a:r>
              <a:rPr lang="en-US" spc="5" dirty="0">
                <a:highlight>
                  <a:srgbClr val="C0C0C0"/>
                </a:highlight>
              </a:rPr>
              <a:t> https://</a:t>
            </a:r>
            <a:r>
              <a:rPr lang="en-US" spc="5" dirty="0" err="1">
                <a:highlight>
                  <a:srgbClr val="C0C0C0"/>
                </a:highlight>
              </a:rPr>
              <a:t>booysej.github.io</a:t>
            </a:r>
            <a:r>
              <a:rPr lang="en-US" spc="5" dirty="0">
                <a:highlight>
                  <a:srgbClr val="C0C0C0"/>
                </a:highlight>
              </a:rPr>
              <a:t>/</a:t>
            </a:r>
            <a:r>
              <a:rPr spc="-5" dirty="0">
                <a:highlight>
                  <a:srgbClr val="C0C0C0"/>
                </a:highlight>
              </a:rPr>
              <a:t> </a:t>
            </a:r>
            <a:r>
              <a:rPr lang="en-US" spc="-5" dirty="0">
                <a:highlight>
                  <a:srgbClr val="C0C0C0"/>
                </a:highlight>
              </a:rPr>
              <a:t>| </a:t>
            </a:r>
            <a:r>
              <a:rPr spc="-20" dirty="0">
                <a:highlight>
                  <a:srgbClr val="C0C0C0"/>
                </a:highlight>
              </a:rPr>
              <a:t>Website:</a:t>
            </a:r>
            <a:r>
              <a:rPr spc="15" dirty="0">
                <a:highlight>
                  <a:srgbClr val="C0C0C0"/>
                </a:highlight>
              </a:rPr>
              <a:t> </a:t>
            </a:r>
            <a:r>
              <a:rPr spc="-10" dirty="0" err="1">
                <a:highlight>
                  <a:srgbClr val="C0C0C0"/>
                </a:highlight>
              </a:rPr>
              <a:t>ploomber.io</a:t>
            </a:r>
            <a:r>
              <a:rPr lang="en-US" spc="-10" dirty="0">
                <a:highlight>
                  <a:srgbClr val="C0C0C0"/>
                </a:highlight>
              </a:rPr>
              <a:t> </a:t>
            </a:r>
            <a:endParaRPr spc="-1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509" y="553497"/>
            <a:ext cx="1975556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33" dirty="0"/>
              <a:t>Wins.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9098" y="1948124"/>
            <a:ext cx="3658729" cy="4447856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Shareable</a:t>
            </a:r>
            <a:endParaRPr lang="en-US" sz="2489" b="1" spc="-240" dirty="0">
              <a:solidFill>
                <a:srgbClr val="211F1F"/>
              </a:solidFill>
              <a:latin typeface="Verdana"/>
              <a:cs typeface="Verdana"/>
            </a:endParaRPr>
          </a:p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lang="en-MZ" sz="2489" b="1" spc="-240" dirty="0">
                <a:solidFill>
                  <a:srgbClr val="211F1F"/>
                </a:solidFill>
                <a:latin typeface="Verdana"/>
                <a:cs typeface="Verdana"/>
              </a:rPr>
              <a:t>R Python and more Kernels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Read</a:t>
            </a:r>
            <a:endParaRPr sz="2489" dirty="0">
              <a:latin typeface="Verdana"/>
              <a:cs typeface="Verdana"/>
            </a:endParaRPr>
          </a:p>
          <a:p>
            <a:pPr marL="619768" marR="9031" indent="-598319">
              <a:lnSpc>
                <a:spcPct val="116100"/>
              </a:lnSpc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r>
              <a:rPr sz="2489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84" dirty="0">
                <a:solidFill>
                  <a:srgbClr val="211F1F"/>
                </a:solidFill>
                <a:latin typeface="Verdana"/>
                <a:cs typeface="Verdana"/>
              </a:rPr>
              <a:t>with </a:t>
            </a:r>
            <a:r>
              <a:rPr sz="2489" b="1" spc="-1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Outputs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as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Reports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Familiar</a:t>
            </a:r>
            <a:r>
              <a:rPr sz="2489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Interface</a:t>
            </a:r>
            <a:endParaRPr lang="en-US" sz="2489" b="1" spc="-258" dirty="0">
              <a:solidFill>
                <a:srgbClr val="211F1F"/>
              </a:solidFill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lang="en-MZ" sz="2489" b="1" spc="-258" dirty="0">
                <a:solidFill>
                  <a:srgbClr val="211F1F"/>
                </a:solidFill>
                <a:latin typeface="Verdana"/>
                <a:cs typeface="Verdana"/>
              </a:rPr>
              <a:t>VSCode extention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Multi-Language</a:t>
            </a:r>
            <a:endParaRPr sz="2489" dirty="0">
              <a:latin typeface="Verdana"/>
              <a:cs typeface="Verdan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0EBE10B-1DCA-4938-0A81-DE4FF989FBE2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0257084" cy="378472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several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attractive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attributes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that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lend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themselves</a:t>
            </a:r>
            <a:r>
              <a:rPr lang="en-US" sz="2489" b="1" spc="-24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62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 </a:t>
            </a:r>
            <a:r>
              <a:rPr lang="en-US" sz="2489" b="1" spc="-222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39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22" dirty="0">
                <a:solidFill>
                  <a:srgbClr val="211F1F"/>
                </a:solidFill>
                <a:latin typeface="Verdana"/>
                <a:cs typeface="Verdana"/>
              </a:rPr>
              <a:t>Quick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iteration</a:t>
            </a:r>
            <a:r>
              <a:rPr sz="2844" b="1" spc="-48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187" dirty="0">
                <a:solidFill>
                  <a:srgbClr val="211F1F"/>
                </a:solidFill>
                <a:latin typeface="Verdana"/>
                <a:cs typeface="Verdana"/>
              </a:rPr>
              <a:t>cycles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Expensive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queries</a:t>
            </a:r>
            <a:r>
              <a:rPr sz="2844" b="1" spc="-46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once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Recorded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31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7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modify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5373511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38751C"/>
                </a:solidFill>
              </a:rPr>
              <a:t>The</a:t>
            </a:r>
            <a:r>
              <a:rPr sz="8533" spc="-1147" dirty="0">
                <a:solidFill>
                  <a:srgbClr val="38751C"/>
                </a:solidFill>
              </a:rPr>
              <a:t> </a:t>
            </a:r>
            <a:r>
              <a:rPr sz="8533" spc="-676" dirty="0">
                <a:solidFill>
                  <a:srgbClr val="38751C"/>
                </a:solidFill>
              </a:rPr>
              <a:t>Good.</a:t>
            </a:r>
            <a:endParaRPr sz="8533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D23349C-FDCF-D329-D792-C104C2407305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4400" y="457200"/>
            <a:ext cx="12573000" cy="223879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Notebooks: </a:t>
            </a:r>
            <a:r>
              <a:rPr spc="-329" dirty="0"/>
              <a:t>A </a:t>
            </a:r>
            <a:r>
              <a:rPr lang="en-US" sz="7200" b="1" i="0" dirty="0">
                <a:effectLst/>
                <a:latin typeface="Söhne"/>
              </a:rPr>
              <a:t>REPL (Read-Eval-Print Loop)</a:t>
            </a:r>
            <a:r>
              <a:rPr spc="-489" dirty="0"/>
              <a:t> </a:t>
            </a:r>
            <a:r>
              <a:rPr spc="-444" dirty="0"/>
              <a:t>Protocol</a:t>
            </a:r>
            <a:r>
              <a:rPr spc="-1244" dirty="0"/>
              <a:t> </a:t>
            </a:r>
            <a:r>
              <a:rPr spc="-1456" dirty="0"/>
              <a:t>+ </a:t>
            </a:r>
            <a:r>
              <a:rPr lang="en-US" spc="-1456" dirty="0"/>
              <a:t>  </a:t>
            </a:r>
            <a:r>
              <a:rPr spc="-738" dirty="0"/>
              <a:t>U</a:t>
            </a:r>
            <a:r>
              <a:rPr lang="en-US" spc="-738" dirty="0"/>
              <a:t>ser Interface</a:t>
            </a:r>
            <a:endParaRPr spc="-738" dirty="0"/>
          </a:p>
        </p:txBody>
      </p:sp>
      <p:sp>
        <p:nvSpPr>
          <p:cNvPr id="4" name="object 4"/>
          <p:cNvSpPr/>
          <p:nvPr/>
        </p:nvSpPr>
        <p:spPr>
          <a:xfrm>
            <a:off x="4432746" y="3017061"/>
            <a:ext cx="1764453" cy="920044"/>
          </a:xfrm>
          <a:custGeom>
            <a:avLst/>
            <a:gdLst/>
            <a:ahLst/>
            <a:cxnLst/>
            <a:rect l="l" t="t" r="r" b="b"/>
            <a:pathLst>
              <a:path w="992504" h="517525">
                <a:moveTo>
                  <a:pt x="0" y="86152"/>
                </a:moveTo>
                <a:lnTo>
                  <a:pt x="6770" y="52618"/>
                </a:lnTo>
                <a:lnTo>
                  <a:pt x="25234" y="25233"/>
                </a:lnTo>
                <a:lnTo>
                  <a:pt x="52618" y="6770"/>
                </a:lnTo>
                <a:lnTo>
                  <a:pt x="86149" y="0"/>
                </a:lnTo>
                <a:lnTo>
                  <a:pt x="905948" y="0"/>
                </a:lnTo>
                <a:lnTo>
                  <a:pt x="953743" y="14474"/>
                </a:lnTo>
                <a:lnTo>
                  <a:pt x="985541" y="53182"/>
                </a:lnTo>
                <a:lnTo>
                  <a:pt x="992098" y="86152"/>
                </a:lnTo>
                <a:lnTo>
                  <a:pt x="992098" y="430746"/>
                </a:lnTo>
                <a:lnTo>
                  <a:pt x="985327" y="464280"/>
                </a:lnTo>
                <a:lnTo>
                  <a:pt x="966863" y="491665"/>
                </a:lnTo>
                <a:lnTo>
                  <a:pt x="939479" y="510128"/>
                </a:lnTo>
                <a:lnTo>
                  <a:pt x="905948" y="516898"/>
                </a:lnTo>
                <a:lnTo>
                  <a:pt x="86149" y="516898"/>
                </a:lnTo>
                <a:lnTo>
                  <a:pt x="52618" y="510128"/>
                </a:lnTo>
                <a:lnTo>
                  <a:pt x="25234" y="491665"/>
                </a:lnTo>
                <a:lnTo>
                  <a:pt x="6770" y="464280"/>
                </a:lnTo>
                <a:lnTo>
                  <a:pt x="0" y="430746"/>
                </a:lnTo>
                <a:lnTo>
                  <a:pt x="0" y="8615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2695643" y="3121371"/>
            <a:ext cx="3149600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  <a:tabLst>
                <a:tab pos="1741897" algn="l"/>
                <a:tab pos="2111049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33" dirty="0">
                <a:solidFill>
                  <a:srgbClr val="424242"/>
                </a:solidFill>
                <a:latin typeface="Times New Roman"/>
                <a:cs typeface="Times New Roman"/>
              </a:rPr>
              <a:t>	</a:t>
            </a:r>
            <a:r>
              <a:rPr sz="2133" b="1" spc="-151" dirty="0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299" y="3443104"/>
            <a:ext cx="469618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spc="-284" dirty="0">
                <a:solidFill>
                  <a:srgbClr val="424242"/>
                </a:solidFill>
                <a:latin typeface="Verdana"/>
                <a:cs typeface="Verdana"/>
              </a:rPr>
              <a:t>UIs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3562" y="5252923"/>
            <a:ext cx="4640862" cy="1189849"/>
            <a:chOff x="885128" y="2954769"/>
            <a:chExt cx="2610485" cy="669290"/>
          </a:xfrm>
        </p:grpSpPr>
        <p:sp>
          <p:nvSpPr>
            <p:cNvPr id="8" name="object 8"/>
            <p:cNvSpPr/>
            <p:nvPr/>
          </p:nvSpPr>
          <p:spPr>
            <a:xfrm>
              <a:off x="904178" y="2973819"/>
              <a:ext cx="486711" cy="631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894653" y="2964294"/>
              <a:ext cx="2591435" cy="650240"/>
            </a:xfrm>
            <a:custGeom>
              <a:avLst/>
              <a:gdLst/>
              <a:ahLst/>
              <a:cxnLst/>
              <a:rect l="l" t="t" r="r" b="b"/>
              <a:pathLst>
                <a:path w="2591435" h="650239">
                  <a:moveTo>
                    <a:pt x="0" y="0"/>
                  </a:moveTo>
                  <a:lnTo>
                    <a:pt x="505763" y="0"/>
                  </a:lnTo>
                  <a:lnTo>
                    <a:pt x="505763" y="650198"/>
                  </a:lnTo>
                  <a:lnTo>
                    <a:pt x="0" y="650198"/>
                  </a:lnTo>
                  <a:lnTo>
                    <a:pt x="0" y="0"/>
                  </a:lnTo>
                  <a:close/>
                </a:path>
                <a:path w="2591435" h="650239">
                  <a:moveTo>
                    <a:pt x="1598766" y="152799"/>
                  </a:moveTo>
                  <a:lnTo>
                    <a:pt x="1605537" y="119268"/>
                  </a:lnTo>
                  <a:lnTo>
                    <a:pt x="1624001" y="91884"/>
                  </a:lnTo>
                  <a:lnTo>
                    <a:pt x="1651385" y="73420"/>
                  </a:lnTo>
                  <a:lnTo>
                    <a:pt x="1684916" y="66649"/>
                  </a:lnTo>
                  <a:lnTo>
                    <a:pt x="2504714" y="66649"/>
                  </a:lnTo>
                  <a:lnTo>
                    <a:pt x="2552509" y="81120"/>
                  </a:lnTo>
                  <a:lnTo>
                    <a:pt x="2584308" y="119834"/>
                  </a:lnTo>
                  <a:lnTo>
                    <a:pt x="2590864" y="152799"/>
                  </a:lnTo>
                  <a:lnTo>
                    <a:pt x="2590864" y="497398"/>
                  </a:lnTo>
                  <a:lnTo>
                    <a:pt x="2584094" y="530930"/>
                  </a:lnTo>
                  <a:lnTo>
                    <a:pt x="2565630" y="558314"/>
                  </a:lnTo>
                  <a:lnTo>
                    <a:pt x="2538246" y="576778"/>
                  </a:lnTo>
                  <a:lnTo>
                    <a:pt x="2504714" y="583548"/>
                  </a:lnTo>
                  <a:lnTo>
                    <a:pt x="1684916" y="583548"/>
                  </a:lnTo>
                  <a:lnTo>
                    <a:pt x="1651385" y="576778"/>
                  </a:lnTo>
                  <a:lnTo>
                    <a:pt x="1624001" y="558314"/>
                  </a:lnTo>
                  <a:lnTo>
                    <a:pt x="1605537" y="530930"/>
                  </a:lnTo>
                  <a:lnTo>
                    <a:pt x="1598766" y="497398"/>
                  </a:lnTo>
                  <a:lnTo>
                    <a:pt x="1598766" y="15279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84302" y="5492660"/>
            <a:ext cx="1061156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2730" marR="9031" indent="-81281">
              <a:lnSpc>
                <a:spcPts val="2524"/>
              </a:lnSpc>
              <a:spcBef>
                <a:spcPts val="284"/>
              </a:spcBef>
            </a:pP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Jupyter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Server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70000" y="1905000"/>
            <a:ext cx="10744200" cy="5105400"/>
            <a:chOff x="2778181" y="2209232"/>
            <a:chExt cx="2929890" cy="1348740"/>
          </a:xfrm>
        </p:grpSpPr>
        <p:sp>
          <p:nvSpPr>
            <p:cNvPr id="12" name="object 12"/>
            <p:cNvSpPr/>
            <p:nvPr/>
          </p:nvSpPr>
          <p:spPr>
            <a:xfrm>
              <a:off x="2793644" y="2213995"/>
              <a:ext cx="0" cy="784860"/>
            </a:xfrm>
            <a:custGeom>
              <a:avLst/>
              <a:gdLst/>
              <a:ahLst/>
              <a:cxnLst/>
              <a:rect l="l" t="t" r="r" b="b"/>
              <a:pathLst>
                <a:path h="784860">
                  <a:moveTo>
                    <a:pt x="0" y="0"/>
                  </a:moveTo>
                  <a:lnTo>
                    <a:pt x="0" y="7842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29424"/>
                  </a:moveTo>
                  <a:lnTo>
                    <a:pt x="0" y="0"/>
                  </a:lnTo>
                  <a:lnTo>
                    <a:pt x="10699" y="10699"/>
                  </a:lnTo>
                  <a:lnTo>
                    <a:pt x="21399" y="0"/>
                  </a:lnTo>
                  <a:lnTo>
                    <a:pt x="10699" y="29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10699"/>
                  </a:moveTo>
                  <a:lnTo>
                    <a:pt x="0" y="0"/>
                  </a:lnTo>
                  <a:lnTo>
                    <a:pt x="10699" y="29424"/>
                  </a:lnTo>
                  <a:lnTo>
                    <a:pt x="21399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6215" y="3030943"/>
              <a:ext cx="992505" cy="517525"/>
            </a:xfrm>
            <a:custGeom>
              <a:avLst/>
              <a:gdLst/>
              <a:ahLst/>
              <a:cxnLst/>
              <a:rect l="l" t="t" r="r" b="b"/>
              <a:pathLst>
                <a:path w="992504" h="517525">
                  <a:moveTo>
                    <a:pt x="0" y="86149"/>
                  </a:moveTo>
                  <a:lnTo>
                    <a:pt x="6770" y="52618"/>
                  </a:lnTo>
                  <a:lnTo>
                    <a:pt x="25234" y="25234"/>
                  </a:lnTo>
                  <a:lnTo>
                    <a:pt x="52618" y="6770"/>
                  </a:lnTo>
                  <a:lnTo>
                    <a:pt x="86149" y="0"/>
                  </a:lnTo>
                  <a:lnTo>
                    <a:pt x="905948" y="0"/>
                  </a:lnTo>
                  <a:lnTo>
                    <a:pt x="953743" y="14470"/>
                  </a:lnTo>
                  <a:lnTo>
                    <a:pt x="985541" y="53184"/>
                  </a:lnTo>
                  <a:lnTo>
                    <a:pt x="992098" y="86149"/>
                  </a:lnTo>
                  <a:lnTo>
                    <a:pt x="992098" y="430749"/>
                  </a:lnTo>
                  <a:lnTo>
                    <a:pt x="985327" y="464280"/>
                  </a:lnTo>
                  <a:lnTo>
                    <a:pt x="966863" y="491664"/>
                  </a:lnTo>
                  <a:lnTo>
                    <a:pt x="939479" y="510128"/>
                  </a:lnTo>
                  <a:lnTo>
                    <a:pt x="905948" y="516898"/>
                  </a:lnTo>
                  <a:lnTo>
                    <a:pt x="86149" y="516898"/>
                  </a:lnTo>
                  <a:lnTo>
                    <a:pt x="52618" y="510128"/>
                  </a:lnTo>
                  <a:lnTo>
                    <a:pt x="25234" y="491664"/>
                  </a:lnTo>
                  <a:lnTo>
                    <a:pt x="6770" y="464280"/>
                  </a:lnTo>
                  <a:lnTo>
                    <a:pt x="0" y="430749"/>
                  </a:lnTo>
                  <a:lnTo>
                    <a:pt x="0" y="8614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85200" y="5486400"/>
            <a:ext cx="2381638" cy="716150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sz="2133" b="1" spc="-142" dirty="0" err="1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Kernel</a:t>
            </a: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</a:p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R / Python / etc.</a:t>
            </a:r>
            <a:endParaRPr sz="2133" dirty="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62367" y="3973479"/>
            <a:ext cx="2588542" cy="1914596"/>
            <a:chOff x="3241331" y="2235082"/>
            <a:chExt cx="1456055" cy="1076960"/>
          </a:xfrm>
        </p:grpSpPr>
        <p:sp>
          <p:nvSpPr>
            <p:cNvPr id="18" name="object 18"/>
            <p:cNvSpPr/>
            <p:nvPr/>
          </p:nvSpPr>
          <p:spPr>
            <a:xfrm>
              <a:off x="3250568" y="2258562"/>
              <a:ext cx="6350" cy="763905"/>
            </a:xfrm>
            <a:custGeom>
              <a:avLst/>
              <a:gdLst/>
              <a:ahLst/>
              <a:cxnLst/>
              <a:rect l="l" t="t" r="r" b="b"/>
              <a:pathLst>
                <a:path w="6350" h="763905">
                  <a:moveTo>
                    <a:pt x="0" y="763555"/>
                  </a:moveTo>
                  <a:lnTo>
                    <a:pt x="632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4" y="29517"/>
                  </a:moveTo>
                  <a:lnTo>
                    <a:pt x="10799" y="18717"/>
                  </a:lnTo>
                  <a:lnTo>
                    <a:pt x="0" y="29339"/>
                  </a:lnTo>
                  <a:lnTo>
                    <a:pt x="10949" y="0"/>
                  </a:lnTo>
                  <a:lnTo>
                    <a:pt x="21424" y="2951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99" y="18717"/>
                  </a:moveTo>
                  <a:lnTo>
                    <a:pt x="21424" y="29517"/>
                  </a:lnTo>
                  <a:lnTo>
                    <a:pt x="10949" y="0"/>
                  </a:lnTo>
                  <a:lnTo>
                    <a:pt x="0" y="29339"/>
                  </a:lnTo>
                  <a:lnTo>
                    <a:pt x="10799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374" y="21424"/>
                  </a:moveTo>
                  <a:lnTo>
                    <a:pt x="0" y="10549"/>
                  </a:lnTo>
                  <a:lnTo>
                    <a:pt x="29499" y="0"/>
                  </a:lnTo>
                  <a:lnTo>
                    <a:pt x="18724" y="10649"/>
                  </a:lnTo>
                  <a:lnTo>
                    <a:pt x="29374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24" y="10649"/>
                  </a:moveTo>
                  <a:lnTo>
                    <a:pt x="29499" y="0"/>
                  </a:lnTo>
                  <a:lnTo>
                    <a:pt x="0" y="10549"/>
                  </a:lnTo>
                  <a:lnTo>
                    <a:pt x="29374" y="21424"/>
                  </a:lnTo>
                  <a:lnTo>
                    <a:pt x="18724" y="106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74" y="10774"/>
                  </a:lnTo>
                  <a:lnTo>
                    <a:pt x="124" y="0"/>
                  </a:lnTo>
                  <a:lnTo>
                    <a:pt x="29499" y="108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4" y="10774"/>
                  </a:moveTo>
                  <a:lnTo>
                    <a:pt x="0" y="21424"/>
                  </a:lnTo>
                  <a:lnTo>
                    <a:pt x="29499" y="10874"/>
                  </a:lnTo>
                  <a:lnTo>
                    <a:pt x="124" y="0"/>
                  </a:lnTo>
                  <a:lnTo>
                    <a:pt x="10774" y="1077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41012" y="4386870"/>
            <a:ext cx="1076960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1265" marR="9031" indent="-199816">
              <a:lnSpc>
                <a:spcPts val="2524"/>
              </a:lnSpc>
              <a:spcBef>
                <a:spcPts val="284"/>
              </a:spcBef>
            </a:pPr>
            <a:r>
              <a:rPr sz="2133" b="1" spc="-169" dirty="0">
                <a:solidFill>
                  <a:srgbClr val="999999"/>
                </a:solidFill>
                <a:latin typeface="Verdana"/>
                <a:cs typeface="Verdana"/>
              </a:rPr>
              <a:t>execute  code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740" y="4386870"/>
            <a:ext cx="1037449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578" marR="9031" indent="20320">
              <a:lnSpc>
                <a:spcPts val="2524"/>
              </a:lnSpc>
              <a:spcBef>
                <a:spcPts val="284"/>
              </a:spcBef>
            </a:pPr>
            <a:r>
              <a:rPr sz="2133" b="1" spc="-160" dirty="0">
                <a:solidFill>
                  <a:srgbClr val="999999"/>
                </a:solidFill>
                <a:latin typeface="Verdana"/>
                <a:cs typeface="Verdana"/>
              </a:rPr>
              <a:t>receive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outputs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23477" y="5343659"/>
            <a:ext cx="2179884" cy="1309412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2133627" algn="l"/>
              </a:tabLst>
            </a:pPr>
            <a:r>
              <a:rPr sz="2133" u="heavy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L="566709" marR="477526" algn="ctr">
              <a:lnSpc>
                <a:spcPts val="2524"/>
              </a:lnSpc>
              <a:spcBef>
                <a:spcPts val="1280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forward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requests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88985" y="5820276"/>
            <a:ext cx="1928142" cy="55316"/>
            <a:chOff x="1400054" y="3273905"/>
            <a:chExt cx="1084580" cy="31115"/>
          </a:xfrm>
        </p:grpSpPr>
        <p:sp>
          <p:nvSpPr>
            <p:cNvPr id="29" name="object 29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29" y="21424"/>
                  </a:moveTo>
                  <a:lnTo>
                    <a:pt x="0" y="10724"/>
                  </a:lnTo>
                  <a:lnTo>
                    <a:pt x="29429" y="0"/>
                  </a:lnTo>
                  <a:lnTo>
                    <a:pt x="18717" y="10724"/>
                  </a:lnTo>
                  <a:lnTo>
                    <a:pt x="29429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24"/>
                  </a:moveTo>
                  <a:lnTo>
                    <a:pt x="29429" y="0"/>
                  </a:lnTo>
                  <a:lnTo>
                    <a:pt x="0" y="10724"/>
                  </a:lnTo>
                  <a:lnTo>
                    <a:pt x="29429" y="21424"/>
                  </a:lnTo>
                  <a:lnTo>
                    <a:pt x="18717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4"/>
                  </a:moveTo>
                  <a:lnTo>
                    <a:pt x="10709" y="10724"/>
                  </a:lnTo>
                  <a:lnTo>
                    <a:pt x="0" y="0"/>
                  </a:lnTo>
                  <a:lnTo>
                    <a:pt x="29429" y="1072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09" y="10724"/>
                  </a:moveTo>
                  <a:lnTo>
                    <a:pt x="0" y="21424"/>
                  </a:lnTo>
                  <a:lnTo>
                    <a:pt x="29429" y="10724"/>
                  </a:lnTo>
                  <a:lnTo>
                    <a:pt x="0" y="0"/>
                  </a:lnTo>
                  <a:lnTo>
                    <a:pt x="10709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8149" y="5343659"/>
            <a:ext cx="1952978" cy="1296588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1906717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R="49672" algn="ctr">
              <a:lnSpc>
                <a:spcPts val="2542"/>
              </a:lnSpc>
              <a:spcBef>
                <a:spcPts val="1173"/>
              </a:spcBef>
            </a:pP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save </a:t>
            </a:r>
            <a:r>
              <a:rPr sz="2133" b="1" spc="-524" dirty="0">
                <a:solidFill>
                  <a:srgbClr val="999999"/>
                </a:solidFill>
                <a:latin typeface="Verdana"/>
                <a:cs typeface="Verdana"/>
              </a:rPr>
              <a:t>/</a:t>
            </a:r>
            <a:r>
              <a:rPr sz="2133" b="1" spc="-356" dirty="0">
                <a:solidFill>
                  <a:srgbClr val="999999"/>
                </a:solidFill>
                <a:latin typeface="Verdana"/>
                <a:cs typeface="Verdana"/>
              </a:rPr>
              <a:t> </a:t>
            </a:r>
            <a:r>
              <a:rPr sz="2133" b="1" spc="-196" dirty="0">
                <a:solidFill>
                  <a:srgbClr val="999999"/>
                </a:solidFill>
                <a:latin typeface="Verdana"/>
                <a:cs typeface="Verdana"/>
              </a:rPr>
              <a:t>load</a:t>
            </a:r>
            <a:endParaRPr sz="2133">
              <a:latin typeface="Verdana"/>
              <a:cs typeface="Verdana"/>
            </a:endParaRPr>
          </a:p>
          <a:p>
            <a:pPr marR="49672" algn="ctr">
              <a:lnSpc>
                <a:spcPts val="2542"/>
              </a:lnSpc>
            </a:pPr>
            <a:r>
              <a:rPr sz="2133" b="1" spc="-178" dirty="0">
                <a:solidFill>
                  <a:srgbClr val="999999"/>
                </a:solidFill>
                <a:latin typeface="Verdana"/>
                <a:cs typeface="Verdana"/>
              </a:rPr>
              <a:t>.ipynb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5330" y="8440900"/>
            <a:ext cx="368695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1778" spc="-116" dirty="0">
                <a:latin typeface="Verdana"/>
                <a:cs typeface="Verdana"/>
              </a:rPr>
              <a:t>It’s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124" dirty="0">
                <a:latin typeface="Verdana"/>
                <a:cs typeface="Verdana"/>
              </a:rPr>
              <a:t>more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complex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than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this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98" dirty="0">
                <a:latin typeface="Verdana"/>
                <a:cs typeface="Verdana"/>
              </a:rPr>
              <a:t>in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reality</a:t>
            </a:r>
            <a:endParaRPr sz="1778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15647" y="3047034"/>
            <a:ext cx="1503678" cy="1127760"/>
            <a:chOff x="683801" y="1713956"/>
            <a:chExt cx="845819" cy="634365"/>
          </a:xfrm>
        </p:grpSpPr>
        <p:sp>
          <p:nvSpPr>
            <p:cNvPr id="36" name="object 36"/>
            <p:cNvSpPr/>
            <p:nvPr/>
          </p:nvSpPr>
          <p:spPr>
            <a:xfrm>
              <a:off x="1042275" y="1713956"/>
              <a:ext cx="486724" cy="483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83801" y="1825923"/>
              <a:ext cx="486724" cy="5220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62616" y="3687102"/>
            <a:ext cx="1492389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28038">
              <a:spcBef>
                <a:spcPts val="1111"/>
              </a:spcBef>
            </a:pPr>
            <a:r>
              <a:rPr sz="2133" b="1" spc="-187" dirty="0">
                <a:solidFill>
                  <a:srgbClr val="999999"/>
                </a:solidFill>
                <a:latin typeface="Verdana"/>
                <a:cs typeface="Verdana"/>
              </a:rPr>
              <a:t>develop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47342" y="3449016"/>
            <a:ext cx="69991" cy="55316"/>
            <a:chOff x="2445380" y="1940071"/>
            <a:chExt cx="39370" cy="31115"/>
          </a:xfrm>
        </p:grpSpPr>
        <p:sp>
          <p:nvSpPr>
            <p:cNvPr id="40" name="object 40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12" y="10712"/>
                  </a:lnTo>
                  <a:lnTo>
                    <a:pt x="0" y="0"/>
                  </a:lnTo>
                  <a:lnTo>
                    <a:pt x="29432" y="1071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2" y="10712"/>
                  </a:moveTo>
                  <a:lnTo>
                    <a:pt x="0" y="21422"/>
                  </a:lnTo>
                  <a:lnTo>
                    <a:pt x="29432" y="10712"/>
                  </a:lnTo>
                  <a:lnTo>
                    <a:pt x="0" y="0"/>
                  </a:lnTo>
                  <a:lnTo>
                    <a:pt x="10712" y="1071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49538" y="4612123"/>
            <a:ext cx="1298222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82226">
              <a:spcBef>
                <a:spcPts val="1111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share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013542" y="4249743"/>
            <a:ext cx="55316" cy="1046480"/>
            <a:chOff x="1132617" y="2390480"/>
            <a:chExt cx="31115" cy="588645"/>
          </a:xfrm>
        </p:grpSpPr>
        <p:sp>
          <p:nvSpPr>
            <p:cNvPr id="44" name="object 44"/>
            <p:cNvSpPr/>
            <p:nvPr/>
          </p:nvSpPr>
          <p:spPr>
            <a:xfrm>
              <a:off x="1147535" y="2413960"/>
              <a:ext cx="635" cy="560070"/>
            </a:xfrm>
            <a:custGeom>
              <a:avLst/>
              <a:gdLst/>
              <a:ahLst/>
              <a:cxnLst/>
              <a:rect l="l" t="t" r="r" b="b"/>
              <a:pathLst>
                <a:path w="634" h="560069">
                  <a:moveTo>
                    <a:pt x="0" y="559858"/>
                  </a:moveTo>
                  <a:lnTo>
                    <a:pt x="567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2" y="29439"/>
                  </a:moveTo>
                  <a:lnTo>
                    <a:pt x="10722" y="18717"/>
                  </a:lnTo>
                  <a:lnTo>
                    <a:pt x="0" y="29417"/>
                  </a:lnTo>
                  <a:lnTo>
                    <a:pt x="10739" y="0"/>
                  </a:lnTo>
                  <a:lnTo>
                    <a:pt x="21422" y="2943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22" y="18717"/>
                  </a:moveTo>
                  <a:lnTo>
                    <a:pt x="21422" y="29439"/>
                  </a:lnTo>
                  <a:lnTo>
                    <a:pt x="10739" y="0"/>
                  </a:lnTo>
                  <a:lnTo>
                    <a:pt x="0" y="29417"/>
                  </a:lnTo>
                  <a:lnTo>
                    <a:pt x="10722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7" name="object 2">
            <a:extLst>
              <a:ext uri="{FF2B5EF4-FFF2-40B4-BE49-F238E27FC236}">
                <a16:creationId xmlns:a16="http://schemas.microsoft.com/office/drawing/2014/main" id="{0FB5CAE1-EF2A-EFB6-F559-F4D25ED2EE40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1054080" cy="42865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But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they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drawbacks,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some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which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kept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76" dirty="0">
                <a:solidFill>
                  <a:srgbClr val="211F1F"/>
                </a:solidFill>
                <a:latin typeface="Verdana"/>
                <a:cs typeface="Verdana"/>
              </a:rPr>
              <a:t>from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being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used 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in </a:t>
            </a: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wider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Lack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844" b="1" spc="-65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history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Difficult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64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test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document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Hard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parameterize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Live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collaboration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4604738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970000"/>
                </a:solidFill>
              </a:rPr>
              <a:t>The</a:t>
            </a:r>
            <a:r>
              <a:rPr sz="8533" spc="-1147" dirty="0">
                <a:solidFill>
                  <a:srgbClr val="970000"/>
                </a:solidFill>
              </a:rPr>
              <a:t> </a:t>
            </a:r>
            <a:r>
              <a:rPr sz="8533" spc="-747" dirty="0">
                <a:solidFill>
                  <a:srgbClr val="970000"/>
                </a:solidFill>
              </a:rPr>
              <a:t>Bad.</a:t>
            </a:r>
            <a:endParaRPr sz="8533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C0194CD-B1BE-89CA-2D24-02EEE20102FD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50673" y="2170835"/>
              <a:ext cx="588010" cy="829310"/>
            </a:xfrm>
            <a:custGeom>
              <a:avLst/>
              <a:gdLst/>
              <a:ahLst/>
              <a:cxnLst/>
              <a:rect l="l" t="t" r="r" b="b"/>
              <a:pathLst>
                <a:path w="588010" h="829310">
                  <a:moveTo>
                    <a:pt x="288689" y="148802"/>
                  </a:moveTo>
                  <a:lnTo>
                    <a:pt x="339415" y="159594"/>
                  </a:lnTo>
                  <a:lnTo>
                    <a:pt x="379759" y="191967"/>
                  </a:lnTo>
                  <a:lnTo>
                    <a:pt x="406259" y="242692"/>
                  </a:lnTo>
                  <a:lnTo>
                    <a:pt x="415094" y="308896"/>
                  </a:lnTo>
                  <a:lnTo>
                    <a:pt x="412885" y="343836"/>
                  </a:lnTo>
                  <a:lnTo>
                    <a:pt x="395217" y="402023"/>
                  </a:lnTo>
                  <a:lnTo>
                    <a:pt x="360885" y="443841"/>
                  </a:lnTo>
                  <a:lnTo>
                    <a:pt x="315349" y="465056"/>
                  </a:lnTo>
                  <a:lnTo>
                    <a:pt x="288689" y="467709"/>
                  </a:lnTo>
                  <a:lnTo>
                    <a:pt x="261983" y="465056"/>
                  </a:lnTo>
                  <a:lnTo>
                    <a:pt x="216084" y="443841"/>
                  </a:lnTo>
                  <a:lnTo>
                    <a:pt x="181193" y="402023"/>
                  </a:lnTo>
                  <a:lnTo>
                    <a:pt x="163252" y="343836"/>
                  </a:lnTo>
                  <a:lnTo>
                    <a:pt x="161009" y="308896"/>
                  </a:lnTo>
                  <a:lnTo>
                    <a:pt x="163252" y="273859"/>
                  </a:lnTo>
                  <a:lnTo>
                    <a:pt x="181193" y="215394"/>
                  </a:lnTo>
                  <a:lnTo>
                    <a:pt x="216084" y="173083"/>
                  </a:lnTo>
                  <a:lnTo>
                    <a:pt x="261983" y="151500"/>
                  </a:lnTo>
                  <a:lnTo>
                    <a:pt x="288689" y="148802"/>
                  </a:lnTo>
                  <a:close/>
                </a:path>
                <a:path w="588010" h="829310">
                  <a:moveTo>
                    <a:pt x="331126" y="0"/>
                  </a:moveTo>
                  <a:lnTo>
                    <a:pt x="279355" y="5464"/>
                  </a:lnTo>
                  <a:lnTo>
                    <a:pt x="233684" y="21857"/>
                  </a:lnTo>
                  <a:lnTo>
                    <a:pt x="194615" y="48219"/>
                  </a:lnTo>
                  <a:lnTo>
                    <a:pt x="162284" y="83964"/>
                  </a:lnTo>
                  <a:lnTo>
                    <a:pt x="162284" y="16757"/>
                  </a:lnTo>
                  <a:lnTo>
                    <a:pt x="0" y="16757"/>
                  </a:lnTo>
                  <a:lnTo>
                    <a:pt x="0" y="829258"/>
                  </a:lnTo>
                  <a:lnTo>
                    <a:pt x="168842" y="829258"/>
                  </a:lnTo>
                  <a:lnTo>
                    <a:pt x="168842" y="539283"/>
                  </a:lnTo>
                  <a:lnTo>
                    <a:pt x="184141" y="556725"/>
                  </a:lnTo>
                  <a:lnTo>
                    <a:pt x="219113" y="585327"/>
                  </a:lnTo>
                  <a:lnTo>
                    <a:pt x="259923" y="605244"/>
                  </a:lnTo>
                  <a:lnTo>
                    <a:pt x="306094" y="615257"/>
                  </a:lnTo>
                  <a:lnTo>
                    <a:pt x="331126" y="616508"/>
                  </a:lnTo>
                  <a:lnTo>
                    <a:pt x="367554" y="614061"/>
                  </a:lnTo>
                  <a:lnTo>
                    <a:pt x="433853" y="594486"/>
                  </a:lnTo>
                  <a:lnTo>
                    <a:pt x="491045" y="555927"/>
                  </a:lnTo>
                  <a:lnTo>
                    <a:pt x="536397" y="501927"/>
                  </a:lnTo>
                  <a:lnTo>
                    <a:pt x="568851" y="433513"/>
                  </a:lnTo>
                  <a:lnTo>
                    <a:pt x="579154" y="394823"/>
                  </a:lnTo>
                  <a:lnTo>
                    <a:pt x="585335" y="353285"/>
                  </a:lnTo>
                  <a:lnTo>
                    <a:pt x="587396" y="308896"/>
                  </a:lnTo>
                  <a:lnTo>
                    <a:pt x="585335" y="264843"/>
                  </a:lnTo>
                  <a:lnTo>
                    <a:pt x="579154" y="223386"/>
                  </a:lnTo>
                  <a:lnTo>
                    <a:pt x="568851" y="184523"/>
                  </a:lnTo>
                  <a:lnTo>
                    <a:pt x="554428" y="148257"/>
                  </a:lnTo>
                  <a:lnTo>
                    <a:pt x="515269" y="86012"/>
                  </a:lnTo>
                  <a:lnTo>
                    <a:pt x="463724" y="39159"/>
                  </a:lnTo>
                  <a:lnTo>
                    <a:pt x="401797" y="9789"/>
                  </a:lnTo>
                  <a:lnTo>
                    <a:pt x="367554" y="2447"/>
                  </a:lnTo>
                  <a:lnTo>
                    <a:pt x="331126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63867" y="2518507"/>
              <a:ext cx="200952" cy="1415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5249" y="2170835"/>
              <a:ext cx="1238250" cy="829310"/>
            </a:xfrm>
            <a:custGeom>
              <a:avLst/>
              <a:gdLst/>
              <a:ahLst/>
              <a:cxnLst/>
              <a:rect l="l" t="t" r="r" b="b"/>
              <a:pathLst>
                <a:path w="1238250" h="829310">
                  <a:moveTo>
                    <a:pt x="268654" y="0"/>
                  </a:moveTo>
                  <a:lnTo>
                    <a:pt x="217098" y="3221"/>
                  </a:lnTo>
                  <a:lnTo>
                    <a:pt x="170983" y="12886"/>
                  </a:lnTo>
                  <a:lnTo>
                    <a:pt x="130309" y="28994"/>
                  </a:lnTo>
                  <a:lnTo>
                    <a:pt x="95077" y="51544"/>
                  </a:lnTo>
                  <a:lnTo>
                    <a:pt x="65798" y="78773"/>
                  </a:lnTo>
                  <a:lnTo>
                    <a:pt x="26092" y="142519"/>
                  </a:lnTo>
                  <a:lnTo>
                    <a:pt x="15664" y="179037"/>
                  </a:lnTo>
                  <a:lnTo>
                    <a:pt x="175764" y="179037"/>
                  </a:lnTo>
                  <a:lnTo>
                    <a:pt x="179555" y="170351"/>
                  </a:lnTo>
                  <a:lnTo>
                    <a:pt x="185463" y="162143"/>
                  </a:lnTo>
                  <a:lnTo>
                    <a:pt x="229677" y="136645"/>
                  </a:lnTo>
                  <a:lnTo>
                    <a:pt x="263009" y="133139"/>
                  </a:lnTo>
                  <a:lnTo>
                    <a:pt x="282668" y="134437"/>
                  </a:lnTo>
                  <a:lnTo>
                    <a:pt x="329489" y="153902"/>
                  </a:lnTo>
                  <a:lnTo>
                    <a:pt x="353224" y="197784"/>
                  </a:lnTo>
                  <a:lnTo>
                    <a:pt x="354806" y="218194"/>
                  </a:lnTo>
                  <a:lnTo>
                    <a:pt x="354806" y="238229"/>
                  </a:lnTo>
                  <a:lnTo>
                    <a:pt x="248436" y="238229"/>
                  </a:lnTo>
                  <a:lnTo>
                    <a:pt x="193386" y="241382"/>
                  </a:lnTo>
                  <a:lnTo>
                    <a:pt x="144618" y="250842"/>
                  </a:lnTo>
                  <a:lnTo>
                    <a:pt x="102134" y="266608"/>
                  </a:lnTo>
                  <a:lnTo>
                    <a:pt x="65934" y="288681"/>
                  </a:lnTo>
                  <a:lnTo>
                    <a:pt x="37089" y="316411"/>
                  </a:lnTo>
                  <a:lnTo>
                    <a:pt x="16484" y="349333"/>
                  </a:lnTo>
                  <a:lnTo>
                    <a:pt x="4121" y="387442"/>
                  </a:lnTo>
                  <a:lnTo>
                    <a:pt x="0" y="430734"/>
                  </a:lnTo>
                  <a:lnTo>
                    <a:pt x="3426" y="470657"/>
                  </a:lnTo>
                  <a:lnTo>
                    <a:pt x="30839" y="538146"/>
                  </a:lnTo>
                  <a:lnTo>
                    <a:pt x="84547" y="587937"/>
                  </a:lnTo>
                  <a:lnTo>
                    <a:pt x="157858" y="613334"/>
                  </a:lnTo>
                  <a:lnTo>
                    <a:pt x="201447" y="616508"/>
                  </a:lnTo>
                  <a:lnTo>
                    <a:pt x="224840" y="615293"/>
                  </a:lnTo>
                  <a:lnTo>
                    <a:pt x="271010" y="605561"/>
                  </a:lnTo>
                  <a:lnTo>
                    <a:pt x="315304" y="585703"/>
                  </a:lnTo>
                  <a:lnTo>
                    <a:pt x="351368" y="554108"/>
                  </a:lnTo>
                  <a:lnTo>
                    <a:pt x="365916" y="533833"/>
                  </a:lnTo>
                  <a:lnTo>
                    <a:pt x="365916" y="599758"/>
                  </a:lnTo>
                  <a:lnTo>
                    <a:pt x="520368" y="599758"/>
                  </a:lnTo>
                  <a:lnTo>
                    <a:pt x="520368" y="237137"/>
                  </a:lnTo>
                  <a:lnTo>
                    <a:pt x="516134" y="179787"/>
                  </a:lnTo>
                  <a:lnTo>
                    <a:pt x="503430" y="130680"/>
                  </a:lnTo>
                  <a:lnTo>
                    <a:pt x="482256" y="89814"/>
                  </a:lnTo>
                  <a:lnTo>
                    <a:pt x="452614" y="57189"/>
                  </a:lnTo>
                  <a:lnTo>
                    <a:pt x="415777" y="32168"/>
                  </a:lnTo>
                  <a:lnTo>
                    <a:pt x="372838" y="14297"/>
                  </a:lnTo>
                  <a:lnTo>
                    <a:pt x="323797" y="3574"/>
                  </a:lnTo>
                  <a:lnTo>
                    <a:pt x="268654" y="0"/>
                  </a:lnTo>
                  <a:close/>
                </a:path>
                <a:path w="1238250" h="829310">
                  <a:moveTo>
                    <a:pt x="938933" y="148802"/>
                  </a:moveTo>
                  <a:lnTo>
                    <a:pt x="989658" y="159594"/>
                  </a:lnTo>
                  <a:lnTo>
                    <a:pt x="1030002" y="191967"/>
                  </a:lnTo>
                  <a:lnTo>
                    <a:pt x="1056504" y="242692"/>
                  </a:lnTo>
                  <a:lnTo>
                    <a:pt x="1065337" y="308896"/>
                  </a:lnTo>
                  <a:lnTo>
                    <a:pt x="1063129" y="343836"/>
                  </a:lnTo>
                  <a:lnTo>
                    <a:pt x="1045462" y="402023"/>
                  </a:lnTo>
                  <a:lnTo>
                    <a:pt x="1011128" y="443841"/>
                  </a:lnTo>
                  <a:lnTo>
                    <a:pt x="965593" y="465056"/>
                  </a:lnTo>
                  <a:lnTo>
                    <a:pt x="938933" y="467709"/>
                  </a:lnTo>
                  <a:lnTo>
                    <a:pt x="912227" y="465056"/>
                  </a:lnTo>
                  <a:lnTo>
                    <a:pt x="866328" y="443841"/>
                  </a:lnTo>
                  <a:lnTo>
                    <a:pt x="831438" y="402023"/>
                  </a:lnTo>
                  <a:lnTo>
                    <a:pt x="813498" y="343836"/>
                  </a:lnTo>
                  <a:lnTo>
                    <a:pt x="811255" y="308896"/>
                  </a:lnTo>
                  <a:lnTo>
                    <a:pt x="813498" y="273859"/>
                  </a:lnTo>
                  <a:lnTo>
                    <a:pt x="831438" y="215394"/>
                  </a:lnTo>
                  <a:lnTo>
                    <a:pt x="866328" y="173083"/>
                  </a:lnTo>
                  <a:lnTo>
                    <a:pt x="912227" y="151500"/>
                  </a:lnTo>
                  <a:lnTo>
                    <a:pt x="938933" y="148802"/>
                  </a:lnTo>
                  <a:close/>
                </a:path>
                <a:path w="1238250" h="829310">
                  <a:moveTo>
                    <a:pt x="981373" y="0"/>
                  </a:moveTo>
                  <a:lnTo>
                    <a:pt x="929599" y="5464"/>
                  </a:lnTo>
                  <a:lnTo>
                    <a:pt x="883928" y="21857"/>
                  </a:lnTo>
                  <a:lnTo>
                    <a:pt x="844859" y="48219"/>
                  </a:lnTo>
                  <a:lnTo>
                    <a:pt x="812530" y="83964"/>
                  </a:lnTo>
                  <a:lnTo>
                    <a:pt x="812530" y="16757"/>
                  </a:lnTo>
                  <a:lnTo>
                    <a:pt x="650243" y="16757"/>
                  </a:lnTo>
                  <a:lnTo>
                    <a:pt x="650243" y="829258"/>
                  </a:lnTo>
                  <a:lnTo>
                    <a:pt x="819085" y="829258"/>
                  </a:lnTo>
                  <a:lnTo>
                    <a:pt x="819085" y="539283"/>
                  </a:lnTo>
                  <a:lnTo>
                    <a:pt x="834386" y="556725"/>
                  </a:lnTo>
                  <a:lnTo>
                    <a:pt x="869357" y="585327"/>
                  </a:lnTo>
                  <a:lnTo>
                    <a:pt x="910167" y="605244"/>
                  </a:lnTo>
                  <a:lnTo>
                    <a:pt x="956339" y="615257"/>
                  </a:lnTo>
                  <a:lnTo>
                    <a:pt x="981373" y="616508"/>
                  </a:lnTo>
                  <a:lnTo>
                    <a:pt x="1017800" y="614061"/>
                  </a:lnTo>
                  <a:lnTo>
                    <a:pt x="1084097" y="594486"/>
                  </a:lnTo>
                  <a:lnTo>
                    <a:pt x="1141288" y="555927"/>
                  </a:lnTo>
                  <a:lnTo>
                    <a:pt x="1186640" y="501927"/>
                  </a:lnTo>
                  <a:lnTo>
                    <a:pt x="1219093" y="433513"/>
                  </a:lnTo>
                  <a:lnTo>
                    <a:pt x="1229398" y="394823"/>
                  </a:lnTo>
                  <a:lnTo>
                    <a:pt x="1235582" y="353285"/>
                  </a:lnTo>
                  <a:lnTo>
                    <a:pt x="1237645" y="308896"/>
                  </a:lnTo>
                  <a:lnTo>
                    <a:pt x="1235582" y="264843"/>
                  </a:lnTo>
                  <a:lnTo>
                    <a:pt x="1229398" y="223386"/>
                  </a:lnTo>
                  <a:lnTo>
                    <a:pt x="1219093" y="184523"/>
                  </a:lnTo>
                  <a:lnTo>
                    <a:pt x="1204670" y="148257"/>
                  </a:lnTo>
                  <a:lnTo>
                    <a:pt x="1165512" y="86012"/>
                  </a:lnTo>
                  <a:lnTo>
                    <a:pt x="1113967" y="39159"/>
                  </a:lnTo>
                  <a:lnTo>
                    <a:pt x="1052041" y="9789"/>
                  </a:lnTo>
                  <a:lnTo>
                    <a:pt x="1017800" y="2447"/>
                  </a:lnTo>
                  <a:lnTo>
                    <a:pt x="981373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778706" y="2299212"/>
              <a:ext cx="240099" cy="123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14619" y="2170835"/>
              <a:ext cx="1950720" cy="616585"/>
            </a:xfrm>
            <a:custGeom>
              <a:avLst/>
              <a:gdLst/>
              <a:ahLst/>
              <a:cxnLst/>
              <a:rect l="l" t="t" r="r" b="b"/>
              <a:pathLst>
                <a:path w="1950720" h="616585">
                  <a:moveTo>
                    <a:pt x="290874" y="0"/>
                  </a:moveTo>
                  <a:lnTo>
                    <a:pt x="247102" y="2515"/>
                  </a:lnTo>
                  <a:lnTo>
                    <a:pt x="206499" y="10063"/>
                  </a:lnTo>
                  <a:lnTo>
                    <a:pt x="169065" y="22641"/>
                  </a:lnTo>
                  <a:lnTo>
                    <a:pt x="134799" y="40252"/>
                  </a:lnTo>
                  <a:lnTo>
                    <a:pt x="77049" y="87652"/>
                  </a:lnTo>
                  <a:lnTo>
                    <a:pt x="34599" y="149349"/>
                  </a:lnTo>
                  <a:lnTo>
                    <a:pt x="19469" y="184922"/>
                  </a:lnTo>
                  <a:lnTo>
                    <a:pt x="8656" y="222794"/>
                  </a:lnTo>
                  <a:lnTo>
                    <a:pt x="2164" y="262966"/>
                  </a:lnTo>
                  <a:lnTo>
                    <a:pt x="0" y="305436"/>
                  </a:lnTo>
                  <a:lnTo>
                    <a:pt x="3132" y="360773"/>
                  </a:lnTo>
                  <a:lnTo>
                    <a:pt x="12529" y="411226"/>
                  </a:lnTo>
                  <a:lnTo>
                    <a:pt x="28193" y="456796"/>
                  </a:lnTo>
                  <a:lnTo>
                    <a:pt x="50124" y="497482"/>
                  </a:lnTo>
                  <a:lnTo>
                    <a:pt x="78324" y="533283"/>
                  </a:lnTo>
                  <a:lnTo>
                    <a:pt x="112024" y="563251"/>
                  </a:lnTo>
                  <a:lnTo>
                    <a:pt x="150453" y="586555"/>
                  </a:lnTo>
                  <a:lnTo>
                    <a:pt x="193616" y="603197"/>
                  </a:lnTo>
                  <a:lnTo>
                    <a:pt x="241514" y="613181"/>
                  </a:lnTo>
                  <a:lnTo>
                    <a:pt x="294149" y="616508"/>
                  </a:lnTo>
                  <a:lnTo>
                    <a:pt x="343034" y="613607"/>
                  </a:lnTo>
                  <a:lnTo>
                    <a:pt x="387686" y="604902"/>
                  </a:lnTo>
                  <a:lnTo>
                    <a:pt x="428101" y="590394"/>
                  </a:lnTo>
                  <a:lnTo>
                    <a:pt x="464274" y="570083"/>
                  </a:lnTo>
                  <a:lnTo>
                    <a:pt x="495483" y="544864"/>
                  </a:lnTo>
                  <a:lnTo>
                    <a:pt x="520823" y="515665"/>
                  </a:lnTo>
                  <a:lnTo>
                    <a:pt x="540295" y="482481"/>
                  </a:lnTo>
                  <a:lnTo>
                    <a:pt x="553898" y="445309"/>
                  </a:lnTo>
                  <a:lnTo>
                    <a:pt x="384874" y="445309"/>
                  </a:lnTo>
                  <a:lnTo>
                    <a:pt x="379567" y="452870"/>
                  </a:lnTo>
                  <a:lnTo>
                    <a:pt x="372574" y="459880"/>
                  </a:lnTo>
                  <a:lnTo>
                    <a:pt x="327802" y="480605"/>
                  </a:lnTo>
                  <a:lnTo>
                    <a:pt x="295424" y="483384"/>
                  </a:lnTo>
                  <a:lnTo>
                    <a:pt x="247223" y="475823"/>
                  </a:lnTo>
                  <a:lnTo>
                    <a:pt x="210058" y="453143"/>
                  </a:lnTo>
                  <a:lnTo>
                    <a:pt x="183933" y="415346"/>
                  </a:lnTo>
                  <a:lnTo>
                    <a:pt x="168849" y="362434"/>
                  </a:lnTo>
                  <a:lnTo>
                    <a:pt x="562823" y="362434"/>
                  </a:lnTo>
                  <a:lnTo>
                    <a:pt x="562823" y="308896"/>
                  </a:lnTo>
                  <a:lnTo>
                    <a:pt x="560003" y="254359"/>
                  </a:lnTo>
                  <a:lnTo>
                    <a:pt x="551543" y="204542"/>
                  </a:lnTo>
                  <a:lnTo>
                    <a:pt x="537443" y="159446"/>
                  </a:lnTo>
                  <a:lnTo>
                    <a:pt x="517703" y="119071"/>
                  </a:lnTo>
                  <a:lnTo>
                    <a:pt x="492324" y="83417"/>
                  </a:lnTo>
                  <a:lnTo>
                    <a:pt x="461706" y="53386"/>
                  </a:lnTo>
                  <a:lnTo>
                    <a:pt x="426252" y="30029"/>
                  </a:lnTo>
                  <a:lnTo>
                    <a:pt x="385962" y="13346"/>
                  </a:lnTo>
                  <a:lnTo>
                    <a:pt x="340836" y="3336"/>
                  </a:lnTo>
                  <a:lnTo>
                    <a:pt x="290874" y="0"/>
                  </a:lnTo>
                  <a:close/>
                </a:path>
                <a:path w="1950720" h="616585">
                  <a:moveTo>
                    <a:pt x="991373" y="12202"/>
                  </a:moveTo>
                  <a:lnTo>
                    <a:pt x="941685" y="18669"/>
                  </a:lnTo>
                  <a:lnTo>
                    <a:pt x="897923" y="38067"/>
                  </a:lnTo>
                  <a:lnTo>
                    <a:pt x="860651" y="69074"/>
                  </a:lnTo>
                  <a:lnTo>
                    <a:pt x="830373" y="110737"/>
                  </a:lnTo>
                  <a:lnTo>
                    <a:pt x="830373" y="16757"/>
                  </a:lnTo>
                  <a:lnTo>
                    <a:pt x="668073" y="16757"/>
                  </a:lnTo>
                  <a:lnTo>
                    <a:pt x="668073" y="599758"/>
                  </a:lnTo>
                  <a:lnTo>
                    <a:pt x="838198" y="599758"/>
                  </a:lnTo>
                  <a:lnTo>
                    <a:pt x="838198" y="316729"/>
                  </a:lnTo>
                  <a:lnTo>
                    <a:pt x="840781" y="284878"/>
                  </a:lnTo>
                  <a:lnTo>
                    <a:pt x="861454" y="231696"/>
                  </a:lnTo>
                  <a:lnTo>
                    <a:pt x="901691" y="193231"/>
                  </a:lnTo>
                  <a:lnTo>
                    <a:pt x="954866" y="173652"/>
                  </a:lnTo>
                  <a:lnTo>
                    <a:pt x="985898" y="171204"/>
                  </a:lnTo>
                  <a:lnTo>
                    <a:pt x="1017247" y="171204"/>
                  </a:lnTo>
                  <a:lnTo>
                    <a:pt x="1017247" y="12202"/>
                  </a:lnTo>
                  <a:lnTo>
                    <a:pt x="991373" y="12202"/>
                  </a:lnTo>
                  <a:close/>
                </a:path>
                <a:path w="1950720" h="616585">
                  <a:moveTo>
                    <a:pt x="1427797" y="0"/>
                  </a:moveTo>
                  <a:lnTo>
                    <a:pt x="1381953" y="5054"/>
                  </a:lnTo>
                  <a:lnTo>
                    <a:pt x="1340572" y="20217"/>
                  </a:lnTo>
                  <a:lnTo>
                    <a:pt x="1304494" y="44487"/>
                  </a:lnTo>
                  <a:lnTo>
                    <a:pt x="1274622" y="77224"/>
                  </a:lnTo>
                  <a:lnTo>
                    <a:pt x="1274622" y="16757"/>
                  </a:lnTo>
                  <a:lnTo>
                    <a:pt x="1112347" y="16757"/>
                  </a:lnTo>
                  <a:lnTo>
                    <a:pt x="1112347" y="599758"/>
                  </a:lnTo>
                  <a:lnTo>
                    <a:pt x="1282472" y="599758"/>
                  </a:lnTo>
                  <a:lnTo>
                    <a:pt x="1282472" y="254074"/>
                  </a:lnTo>
                  <a:lnTo>
                    <a:pt x="1283859" y="231252"/>
                  </a:lnTo>
                  <a:lnTo>
                    <a:pt x="1294959" y="193459"/>
                  </a:lnTo>
                  <a:lnTo>
                    <a:pt x="1331000" y="157864"/>
                  </a:lnTo>
                  <a:lnTo>
                    <a:pt x="1365147" y="150989"/>
                  </a:lnTo>
                  <a:lnTo>
                    <a:pt x="1383573" y="152708"/>
                  </a:lnTo>
                  <a:lnTo>
                    <a:pt x="1425072" y="178489"/>
                  </a:lnTo>
                  <a:lnTo>
                    <a:pt x="1444548" y="231252"/>
                  </a:lnTo>
                  <a:lnTo>
                    <a:pt x="1445847" y="254074"/>
                  </a:lnTo>
                  <a:lnTo>
                    <a:pt x="1445847" y="599758"/>
                  </a:lnTo>
                  <a:lnTo>
                    <a:pt x="1615771" y="599758"/>
                  </a:lnTo>
                  <a:lnTo>
                    <a:pt x="1615771" y="254074"/>
                  </a:lnTo>
                  <a:lnTo>
                    <a:pt x="1617206" y="231252"/>
                  </a:lnTo>
                  <a:lnTo>
                    <a:pt x="1628681" y="193459"/>
                  </a:lnTo>
                  <a:lnTo>
                    <a:pt x="1665721" y="157864"/>
                  </a:lnTo>
                  <a:lnTo>
                    <a:pt x="1700821" y="150989"/>
                  </a:lnTo>
                  <a:lnTo>
                    <a:pt x="1718784" y="152708"/>
                  </a:lnTo>
                  <a:lnTo>
                    <a:pt x="1759671" y="178489"/>
                  </a:lnTo>
                  <a:lnTo>
                    <a:pt x="1779123" y="231252"/>
                  </a:lnTo>
                  <a:lnTo>
                    <a:pt x="1780421" y="254074"/>
                  </a:lnTo>
                  <a:lnTo>
                    <a:pt x="1780421" y="599758"/>
                  </a:lnTo>
                  <a:lnTo>
                    <a:pt x="1950371" y="599758"/>
                  </a:lnTo>
                  <a:lnTo>
                    <a:pt x="1950371" y="233859"/>
                  </a:lnTo>
                  <a:lnTo>
                    <a:pt x="1947080" y="182452"/>
                  </a:lnTo>
                  <a:lnTo>
                    <a:pt x="1937208" y="136782"/>
                  </a:lnTo>
                  <a:lnTo>
                    <a:pt x="1920755" y="96849"/>
                  </a:lnTo>
                  <a:lnTo>
                    <a:pt x="1897721" y="62654"/>
                  </a:lnTo>
                  <a:lnTo>
                    <a:pt x="1869248" y="35243"/>
                  </a:lnTo>
                  <a:lnTo>
                    <a:pt x="1836293" y="15663"/>
                  </a:lnTo>
                  <a:lnTo>
                    <a:pt x="1798851" y="3915"/>
                  </a:lnTo>
                  <a:lnTo>
                    <a:pt x="1756921" y="0"/>
                  </a:lnTo>
                  <a:lnTo>
                    <a:pt x="1730999" y="1468"/>
                  </a:lnTo>
                  <a:lnTo>
                    <a:pt x="1681462" y="13216"/>
                  </a:lnTo>
                  <a:lnTo>
                    <a:pt x="1635495" y="36427"/>
                  </a:lnTo>
                  <a:lnTo>
                    <a:pt x="1596063" y="69393"/>
                  </a:lnTo>
                  <a:lnTo>
                    <a:pt x="1578971" y="89427"/>
                  </a:lnTo>
                  <a:lnTo>
                    <a:pt x="1565809" y="69393"/>
                  </a:lnTo>
                  <a:lnTo>
                    <a:pt x="1534207" y="36427"/>
                  </a:lnTo>
                  <a:lnTo>
                    <a:pt x="1495803" y="13216"/>
                  </a:lnTo>
                  <a:lnTo>
                    <a:pt x="1451815" y="1468"/>
                  </a:lnTo>
                  <a:lnTo>
                    <a:pt x="1427797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674528" y="1924383"/>
              <a:ext cx="212049" cy="210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94940" y="1959380"/>
              <a:ext cx="780415" cy="811530"/>
            </a:xfrm>
            <a:custGeom>
              <a:avLst/>
              <a:gdLst/>
              <a:ahLst/>
              <a:cxnLst/>
              <a:rect l="l" t="t" r="r" b="b"/>
              <a:pathLst>
                <a:path w="780414" h="811530">
                  <a:moveTo>
                    <a:pt x="0" y="228212"/>
                  </a:moveTo>
                  <a:lnTo>
                    <a:pt x="0" y="811213"/>
                  </a:lnTo>
                  <a:lnTo>
                    <a:pt x="170124" y="811213"/>
                  </a:lnTo>
                  <a:lnTo>
                    <a:pt x="170124" y="228212"/>
                  </a:lnTo>
                  <a:lnTo>
                    <a:pt x="0" y="228212"/>
                  </a:lnTo>
                  <a:close/>
                </a:path>
                <a:path w="780414" h="811530">
                  <a:moveTo>
                    <a:pt x="305499" y="0"/>
                  </a:moveTo>
                  <a:lnTo>
                    <a:pt x="305499" y="811213"/>
                  </a:lnTo>
                  <a:lnTo>
                    <a:pt x="475624" y="811213"/>
                  </a:lnTo>
                  <a:lnTo>
                    <a:pt x="475624" y="0"/>
                  </a:lnTo>
                  <a:lnTo>
                    <a:pt x="305499" y="0"/>
                  </a:lnTo>
                  <a:close/>
                </a:path>
                <a:path w="780414" h="811530">
                  <a:moveTo>
                    <a:pt x="609898" y="0"/>
                  </a:moveTo>
                  <a:lnTo>
                    <a:pt x="609898" y="811213"/>
                  </a:lnTo>
                  <a:lnTo>
                    <a:pt x="779998" y="811213"/>
                  </a:lnTo>
                  <a:lnTo>
                    <a:pt x="779998" y="0"/>
                  </a:lnTo>
                  <a:lnTo>
                    <a:pt x="609898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9552" y="2400479"/>
            <a:ext cx="10305048" cy="70683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4445" spc="-320" dirty="0">
                <a:solidFill>
                  <a:srgbClr val="F4F4F0"/>
                </a:solidFill>
              </a:rPr>
              <a:t>Filling </a:t>
            </a:r>
            <a:r>
              <a:rPr sz="4445" spc="-436" dirty="0">
                <a:solidFill>
                  <a:srgbClr val="F4F4F0"/>
                </a:solidFill>
              </a:rPr>
              <a:t>the</a:t>
            </a:r>
            <a:r>
              <a:rPr sz="4445" spc="-905" dirty="0">
                <a:solidFill>
                  <a:srgbClr val="F4F4F0"/>
                </a:solidFill>
              </a:rPr>
              <a:t> </a:t>
            </a:r>
            <a:r>
              <a:rPr sz="4445" spc="-382" dirty="0">
                <a:solidFill>
                  <a:srgbClr val="F4F4F0"/>
                </a:solidFill>
              </a:rPr>
              <a:t>Gaps</a:t>
            </a:r>
            <a:endParaRPr sz="444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287782" y="0"/>
              <a:ext cx="6856198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5321189" y="0"/>
              <a:ext cx="2669194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858000" cy="5143500"/>
            </a:xfrm>
            <a:custGeom>
              <a:avLst/>
              <a:gdLst/>
              <a:ahLst/>
              <a:cxnLst/>
              <a:rect l="l" t="t" r="r" b="b"/>
              <a:pathLst>
                <a:path w="6858000" h="5143500">
                  <a:moveTo>
                    <a:pt x="6857386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6857386" y="0"/>
                  </a:lnTo>
                  <a:lnTo>
                    <a:pt x="6857386" y="5143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6857386" y="0"/>
              <a:ext cx="383199" cy="51434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09393" y="827898"/>
              <a:ext cx="1723521" cy="1603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798335" y="827898"/>
              <a:ext cx="1468909" cy="17025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51772" y="3319618"/>
              <a:ext cx="962023" cy="1752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466" y="251744"/>
            <a:ext cx="7492436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507" dirty="0">
                <a:solidFill>
                  <a:srgbClr val="211F1F"/>
                </a:solidFill>
                <a:latin typeface="Verdana"/>
                <a:cs typeface="Verdana"/>
              </a:rPr>
              <a:t>Open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Source</a:t>
            </a:r>
            <a:r>
              <a:rPr sz="5689" b="1" spc="-95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Projects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465" y="4752176"/>
            <a:ext cx="607680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480" dirty="0">
                <a:solidFill>
                  <a:srgbClr val="211F1F"/>
                </a:solidFill>
                <a:latin typeface="Verdana"/>
                <a:cs typeface="Verdana"/>
              </a:rPr>
              <a:t>Contributed to</a:t>
            </a:r>
            <a:r>
              <a:rPr sz="5689" b="1" spc="-97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44" dirty="0">
                <a:solidFill>
                  <a:srgbClr val="211F1F"/>
                </a:solidFill>
                <a:latin typeface="Verdana"/>
                <a:cs typeface="Verdana"/>
              </a:rPr>
              <a:t>by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4487B-A14A-26F3-8FF0-07C92129AA3F}"/>
              </a:ext>
            </a:extLst>
          </p:cNvPr>
          <p:cNvSpPr txBox="1"/>
          <p:nvPr/>
        </p:nvSpPr>
        <p:spPr>
          <a:xfrm>
            <a:off x="4394200" y="6934200"/>
            <a:ext cx="846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Z" dirty="0"/>
              <a:t>https://github.com/nteract/nteract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200" y="762000"/>
            <a:ext cx="17909696" cy="1773791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 </a:t>
            </a:r>
            <a:r>
              <a:rPr spc="-569" dirty="0"/>
              <a:t>simple </a:t>
            </a:r>
            <a:r>
              <a:rPr spc="-507" dirty="0"/>
              <a:t>library </a:t>
            </a:r>
            <a:r>
              <a:rPr spc="-462" dirty="0"/>
              <a:t>for</a:t>
            </a:r>
            <a:r>
              <a:rPr spc="-1404" dirty="0"/>
              <a:t> </a:t>
            </a:r>
            <a:r>
              <a:rPr lang="en-US" spc="-1404" dirty="0"/>
              <a:t> </a:t>
            </a:r>
            <a:r>
              <a:rPr spc="-498" dirty="0"/>
              <a:t>executing</a:t>
            </a:r>
            <a:r>
              <a:rPr lang="en-US" spc="-498" dirty="0"/>
              <a:t> Notebooks</a:t>
            </a:r>
            <a:br>
              <a:rPr lang="en-US" spc="-498" dirty="0"/>
            </a:br>
            <a:r>
              <a:rPr lang="en-US" spc="-498" dirty="0"/>
              <a:t>with parameters</a:t>
            </a:r>
            <a:endParaRPr spc="-498" dirty="0"/>
          </a:p>
        </p:txBody>
      </p:sp>
      <p:sp>
        <p:nvSpPr>
          <p:cNvPr id="4" name="object 4"/>
          <p:cNvSpPr/>
          <p:nvPr/>
        </p:nvSpPr>
        <p:spPr>
          <a:xfrm>
            <a:off x="2148750" y="3731369"/>
            <a:ext cx="2327769" cy="3397956"/>
          </a:xfrm>
          <a:custGeom>
            <a:avLst/>
            <a:gdLst/>
            <a:ahLst/>
            <a:cxnLst/>
            <a:rect l="l" t="t" r="r" b="b"/>
            <a:pathLst>
              <a:path w="1309370" h="1911350">
                <a:moveTo>
                  <a:pt x="0" y="218154"/>
                </a:moveTo>
                <a:lnTo>
                  <a:pt x="5761" y="168133"/>
                </a:lnTo>
                <a:lnTo>
                  <a:pt x="22173" y="122215"/>
                </a:lnTo>
                <a:lnTo>
                  <a:pt x="47925" y="81709"/>
                </a:lnTo>
                <a:lnTo>
                  <a:pt x="81709" y="47925"/>
                </a:lnTo>
                <a:lnTo>
                  <a:pt x="122215" y="22173"/>
                </a:lnTo>
                <a:lnTo>
                  <a:pt x="168133" y="5761"/>
                </a:lnTo>
                <a:lnTo>
                  <a:pt x="218154" y="0"/>
                </a:lnTo>
                <a:lnTo>
                  <a:pt x="1090742" y="0"/>
                </a:lnTo>
                <a:lnTo>
                  <a:pt x="1133502" y="4230"/>
                </a:lnTo>
                <a:lnTo>
                  <a:pt x="1174227" y="16606"/>
                </a:lnTo>
                <a:lnTo>
                  <a:pt x="1211776" y="36652"/>
                </a:lnTo>
                <a:lnTo>
                  <a:pt x="1245002" y="63894"/>
                </a:lnTo>
                <a:lnTo>
                  <a:pt x="1272244" y="97121"/>
                </a:lnTo>
                <a:lnTo>
                  <a:pt x="1292291" y="134669"/>
                </a:lnTo>
                <a:lnTo>
                  <a:pt x="1304666" y="175395"/>
                </a:lnTo>
                <a:lnTo>
                  <a:pt x="1308897" y="218154"/>
                </a:lnTo>
                <a:lnTo>
                  <a:pt x="1308897" y="1692846"/>
                </a:lnTo>
                <a:lnTo>
                  <a:pt x="1303135" y="1742864"/>
                </a:lnTo>
                <a:lnTo>
                  <a:pt x="1286724" y="1788780"/>
                </a:lnTo>
                <a:lnTo>
                  <a:pt x="1260971" y="1829285"/>
                </a:lnTo>
                <a:lnTo>
                  <a:pt x="1227187" y="1863069"/>
                </a:lnTo>
                <a:lnTo>
                  <a:pt x="1186682" y="1888822"/>
                </a:lnTo>
                <a:lnTo>
                  <a:pt x="1140764" y="1905234"/>
                </a:lnTo>
                <a:lnTo>
                  <a:pt x="1090742" y="1910996"/>
                </a:lnTo>
                <a:lnTo>
                  <a:pt x="218154" y="1910996"/>
                </a:lnTo>
                <a:lnTo>
                  <a:pt x="168133" y="1905234"/>
                </a:lnTo>
                <a:lnTo>
                  <a:pt x="122215" y="1888822"/>
                </a:lnTo>
                <a:lnTo>
                  <a:pt x="81709" y="1863069"/>
                </a:lnTo>
                <a:lnTo>
                  <a:pt x="47925" y="1829285"/>
                </a:lnTo>
                <a:lnTo>
                  <a:pt x="22173" y="1788780"/>
                </a:lnTo>
                <a:lnTo>
                  <a:pt x="5761" y="1742864"/>
                </a:lnTo>
                <a:lnTo>
                  <a:pt x="0" y="1692846"/>
                </a:lnTo>
                <a:lnTo>
                  <a:pt x="0" y="21815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8413" y="3962138"/>
            <a:ext cx="647982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116" dirty="0">
                <a:solidFill>
                  <a:prstClr val="black"/>
                </a:solidFill>
                <a:latin typeface="Verdana"/>
                <a:cs typeface="Verdana"/>
              </a:rPr>
              <a:t>EFS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3222" y="2901617"/>
            <a:ext cx="3334736" cy="4979529"/>
          </a:xfrm>
          <a:custGeom>
            <a:avLst/>
            <a:gdLst/>
            <a:ahLst/>
            <a:cxnLst/>
            <a:rect l="l" t="t" r="r" b="b"/>
            <a:pathLst>
              <a:path w="1875790" h="2800985">
                <a:moveTo>
                  <a:pt x="0" y="312604"/>
                </a:moveTo>
                <a:lnTo>
                  <a:pt x="3389" y="266409"/>
                </a:lnTo>
                <a:lnTo>
                  <a:pt x="13234" y="222319"/>
                </a:lnTo>
                <a:lnTo>
                  <a:pt x="29052" y="180818"/>
                </a:lnTo>
                <a:lnTo>
                  <a:pt x="50360" y="142387"/>
                </a:lnTo>
                <a:lnTo>
                  <a:pt x="76673" y="107512"/>
                </a:lnTo>
                <a:lnTo>
                  <a:pt x="107508" y="76676"/>
                </a:lnTo>
                <a:lnTo>
                  <a:pt x="142383" y="50362"/>
                </a:lnTo>
                <a:lnTo>
                  <a:pt x="180812" y="29054"/>
                </a:lnTo>
                <a:lnTo>
                  <a:pt x="222314" y="13235"/>
                </a:lnTo>
                <a:lnTo>
                  <a:pt x="266404" y="3389"/>
                </a:lnTo>
                <a:lnTo>
                  <a:pt x="312599" y="0"/>
                </a:lnTo>
                <a:lnTo>
                  <a:pt x="1562996" y="0"/>
                </a:lnTo>
                <a:lnTo>
                  <a:pt x="1612191" y="3894"/>
                </a:lnTo>
                <a:lnTo>
                  <a:pt x="1659735" y="15345"/>
                </a:lnTo>
                <a:lnTo>
                  <a:pt x="1704786" y="34004"/>
                </a:lnTo>
                <a:lnTo>
                  <a:pt x="1746503" y="59525"/>
                </a:lnTo>
                <a:lnTo>
                  <a:pt x="1784046" y="91559"/>
                </a:lnTo>
                <a:lnTo>
                  <a:pt x="1816079" y="129101"/>
                </a:lnTo>
                <a:lnTo>
                  <a:pt x="1841597" y="170816"/>
                </a:lnTo>
                <a:lnTo>
                  <a:pt x="1860254" y="215864"/>
                </a:lnTo>
                <a:lnTo>
                  <a:pt x="1871703" y="263407"/>
                </a:lnTo>
                <a:lnTo>
                  <a:pt x="1875596" y="312604"/>
                </a:lnTo>
                <a:lnTo>
                  <a:pt x="1875596" y="2487882"/>
                </a:lnTo>
                <a:lnTo>
                  <a:pt x="1872206" y="2534077"/>
                </a:lnTo>
                <a:lnTo>
                  <a:pt x="1862361" y="2578167"/>
                </a:lnTo>
                <a:lnTo>
                  <a:pt x="1846543" y="2619668"/>
                </a:lnTo>
                <a:lnTo>
                  <a:pt x="1825235" y="2658098"/>
                </a:lnTo>
                <a:lnTo>
                  <a:pt x="1798922" y="2692972"/>
                </a:lnTo>
                <a:lnTo>
                  <a:pt x="1768087" y="2723808"/>
                </a:lnTo>
                <a:lnTo>
                  <a:pt x="1733213" y="2750121"/>
                </a:lnTo>
                <a:lnTo>
                  <a:pt x="1694783" y="2771429"/>
                </a:lnTo>
                <a:lnTo>
                  <a:pt x="1653281" y="2787247"/>
                </a:lnTo>
                <a:lnTo>
                  <a:pt x="1609191" y="2797092"/>
                </a:lnTo>
                <a:lnTo>
                  <a:pt x="1562996" y="2800481"/>
                </a:lnTo>
                <a:lnTo>
                  <a:pt x="312599" y="2800481"/>
                </a:lnTo>
                <a:lnTo>
                  <a:pt x="266404" y="2797092"/>
                </a:lnTo>
                <a:lnTo>
                  <a:pt x="222314" y="2787247"/>
                </a:lnTo>
                <a:lnTo>
                  <a:pt x="180812" y="2771429"/>
                </a:lnTo>
                <a:lnTo>
                  <a:pt x="142383" y="2750121"/>
                </a:lnTo>
                <a:lnTo>
                  <a:pt x="107508" y="2723808"/>
                </a:lnTo>
                <a:lnTo>
                  <a:pt x="76673" y="2692972"/>
                </a:lnTo>
                <a:lnTo>
                  <a:pt x="50360" y="2658098"/>
                </a:lnTo>
                <a:lnTo>
                  <a:pt x="29052" y="2619668"/>
                </a:lnTo>
                <a:lnTo>
                  <a:pt x="13234" y="2578167"/>
                </a:lnTo>
                <a:lnTo>
                  <a:pt x="3389" y="2534077"/>
                </a:lnTo>
                <a:lnTo>
                  <a:pt x="0" y="2487882"/>
                </a:lnTo>
                <a:lnTo>
                  <a:pt x="0" y="31260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438" y="3185176"/>
            <a:ext cx="328507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b="1" spc="-151" dirty="0">
                <a:solidFill>
                  <a:srgbClr val="666666"/>
                </a:solidFill>
                <a:latin typeface="Verdana"/>
                <a:cs typeface="Verdana"/>
              </a:rPr>
              <a:t>S3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00528" y="3731347"/>
            <a:ext cx="9916160" cy="3580836"/>
            <a:chOff x="1462797" y="2098883"/>
            <a:chExt cx="5577840" cy="2014220"/>
          </a:xfrm>
        </p:grpSpPr>
        <p:sp>
          <p:nvSpPr>
            <p:cNvPr id="9" name="object 9"/>
            <p:cNvSpPr/>
            <p:nvPr/>
          </p:nvSpPr>
          <p:spPr>
            <a:xfrm>
              <a:off x="1481847" y="2530444"/>
              <a:ext cx="773780" cy="100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72322" y="2520919"/>
              <a:ext cx="793115" cy="1022985"/>
            </a:xfrm>
            <a:custGeom>
              <a:avLst/>
              <a:gdLst/>
              <a:ahLst/>
              <a:cxnLst/>
              <a:rect l="l" t="t" r="r" b="b"/>
              <a:pathLst>
                <a:path w="793114" h="1022985">
                  <a:moveTo>
                    <a:pt x="0" y="0"/>
                  </a:moveTo>
                  <a:lnTo>
                    <a:pt x="792830" y="0"/>
                  </a:lnTo>
                  <a:lnTo>
                    <a:pt x="792830" y="1022447"/>
                  </a:lnTo>
                  <a:lnTo>
                    <a:pt x="0" y="102244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1402522" y="631148"/>
                  </a:move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0" y="105199"/>
                  </a:move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14362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414362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57787" y="5168991"/>
            <a:ext cx="139643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71" dirty="0">
                <a:solidFill>
                  <a:prstClr val="black"/>
                </a:solidFill>
                <a:latin typeface="Arial"/>
                <a:cs typeface="Arial"/>
              </a:rPr>
              <a:t>Papermill</a:t>
            </a:r>
            <a:endParaRPr sz="248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01538" y="3731347"/>
            <a:ext cx="10010987" cy="3580836"/>
            <a:chOff x="2250865" y="2098883"/>
            <a:chExt cx="5631180" cy="2014220"/>
          </a:xfrm>
        </p:grpSpPr>
        <p:sp>
          <p:nvSpPr>
            <p:cNvPr id="17" name="object 17"/>
            <p:cNvSpPr/>
            <p:nvPr/>
          </p:nvSpPr>
          <p:spPr>
            <a:xfrm>
              <a:off x="2255628" y="3032143"/>
              <a:ext cx="1263650" cy="635"/>
            </a:xfrm>
            <a:custGeom>
              <a:avLst/>
              <a:gdLst/>
              <a:ahLst/>
              <a:cxnLst/>
              <a:rect l="l" t="t" r="r" b="b"/>
              <a:pathLst>
                <a:path w="1263650" h="635">
                  <a:moveTo>
                    <a:pt x="0" y="0"/>
                  </a:moveTo>
                  <a:lnTo>
                    <a:pt x="660191" y="0"/>
                  </a:lnTo>
                  <a:lnTo>
                    <a:pt x="660191" y="599"/>
                  </a:lnTo>
                  <a:lnTo>
                    <a:pt x="1263139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01242" y="2813679"/>
              <a:ext cx="397084" cy="4250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83739" y="3032143"/>
              <a:ext cx="1059815" cy="635"/>
            </a:xfrm>
            <a:custGeom>
              <a:avLst/>
              <a:gdLst/>
              <a:ahLst/>
              <a:cxnLst/>
              <a:rect l="l" t="t" r="r" b="b"/>
              <a:pathLst>
                <a:path w="1059814" h="635">
                  <a:moveTo>
                    <a:pt x="0" y="0"/>
                  </a:moveTo>
                  <a:lnTo>
                    <a:pt x="558398" y="0"/>
                  </a:lnTo>
                  <a:lnTo>
                    <a:pt x="558398" y="599"/>
                  </a:lnTo>
                  <a:lnTo>
                    <a:pt x="1059747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03791" y="2147820"/>
              <a:ext cx="252199" cy="252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55585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255585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534400" y="6403181"/>
            <a:ext cx="1577056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template.ipynb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36314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run_1.ipynb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713" y="4387492"/>
            <a:ext cx="1991360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parameterize </a:t>
            </a:r>
            <a:r>
              <a:rPr sz="1778" dirty="0">
                <a:solidFill>
                  <a:srgbClr val="666666"/>
                </a:solidFill>
                <a:latin typeface="Verdana"/>
                <a:cs typeface="Verdana"/>
              </a:rPr>
              <a:t>&amp;</a:t>
            </a:r>
            <a:r>
              <a:rPr sz="1778" spc="-407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778" spc="-133" dirty="0">
                <a:solidFill>
                  <a:srgbClr val="666666"/>
                </a:solidFill>
                <a:latin typeface="Verdana"/>
                <a:cs typeface="Verdana"/>
              </a:rPr>
              <a:t>run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31829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run_2.ipynb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36313" y="7335579"/>
            <a:ext cx="2754489" cy="144972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algn="ctr" defTabSz="1625620">
              <a:spcBef>
                <a:spcPts val="178"/>
              </a:spcBef>
              <a:tabLst>
                <a:tab pos="1494668" algn="l"/>
              </a:tabLst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run_3.ipynb	run_4.ipynb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  <a:p>
            <a:pPr defTabSz="1625620">
              <a:spcBef>
                <a:spcPts val="80"/>
              </a:spcBef>
            </a:pPr>
            <a:endParaRPr sz="2578">
              <a:solidFill>
                <a:prstClr val="black"/>
              </a:solidFill>
              <a:latin typeface="Verdana"/>
              <a:cs typeface="Verdana"/>
            </a:endParaRPr>
          </a:p>
          <a:p>
            <a:pPr marL="580256" marR="565580" indent="-1129" algn="ctr" defTabSz="1625620">
              <a:lnSpc>
                <a:spcPts val="2933"/>
              </a:lnSpc>
              <a:spcBef>
                <a:spcPts val="9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output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74097" y="7236494"/>
            <a:ext cx="1477716" cy="7848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578" marR="9031" indent="327382" defTabSz="1625620">
              <a:lnSpc>
                <a:spcPts val="2933"/>
              </a:lnSpc>
              <a:spcBef>
                <a:spcPts val="320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input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8223" y="517719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203" dirty="0">
                <a:solidFill>
                  <a:prstClr val="black"/>
                </a:solidFill>
                <a:latin typeface="Verdana"/>
                <a:cs typeface="Verdana"/>
              </a:rPr>
              <a:t>input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64952" y="521292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196" dirty="0">
                <a:solidFill>
                  <a:prstClr val="black"/>
                </a:solidFill>
                <a:latin typeface="Verdana"/>
                <a:cs typeface="Verdana"/>
              </a:rPr>
              <a:t>store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60029" y="2451948"/>
            <a:ext cx="1978942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s3://output/mseal/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2399" y="152399"/>
              <a:ext cx="8839182" cy="4590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D51C5-2A5C-8A2F-32B6-03A20CB20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1295400"/>
            <a:ext cx="10261600" cy="7750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6A61F1-97C4-B61B-3CA2-F4BB19BE1AD2}"/>
              </a:ext>
            </a:extLst>
          </p:cNvPr>
          <p:cNvSpPr/>
          <p:nvPr/>
        </p:nvSpPr>
        <p:spPr>
          <a:xfrm>
            <a:off x="2336800" y="18288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DB94-3252-8923-DDFD-E958170E98B6}"/>
              </a:ext>
            </a:extLst>
          </p:cNvPr>
          <p:cNvSpPr/>
          <p:nvPr/>
        </p:nvSpPr>
        <p:spPr>
          <a:xfrm>
            <a:off x="8966200" y="13716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5464864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lang="en-US" sz="2133" b="1" i="1" dirty="0">
                <a:solidFill>
                  <a:srgbClr val="999999"/>
                </a:solidFill>
                <a:latin typeface="Courier New"/>
                <a:cs typeface="Courier New"/>
              </a:rPr>
              <a:t>Import papermill as pm</a:t>
            </a:r>
            <a:endParaRPr sz="2133" dirty="0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 dirty="0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 dirty="0">
              <a:latin typeface="Courier New"/>
              <a:cs typeface="Courier New"/>
            </a:endParaRPr>
          </a:p>
          <a:p>
            <a:pPr marL="22578"/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2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Default values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(Cell tagged as #parameters)</a:t>
            </a:r>
            <a:endParaRPr sz="2133" dirty="0">
              <a:latin typeface="Courier New"/>
              <a:cs typeface="Courier New"/>
            </a:endParaRPr>
          </a:p>
          <a:p>
            <a:pPr marL="834259" marR="7488014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'us' 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1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'pc'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date_since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datetime.now()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133" b="1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timedelta(days=30)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3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Injected Parameters below #parameters cell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5554133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Add</a:t>
            </a:r>
            <a:r>
              <a:rPr spc="-764" dirty="0">
                <a:solidFill>
                  <a:srgbClr val="FFFFFF"/>
                </a:solidFill>
              </a:rPr>
              <a:t> </a:t>
            </a:r>
            <a:r>
              <a:rPr spc="-604" dirty="0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28C74-E356-55C3-7977-5F3F60D4BCB1}"/>
              </a:ext>
            </a:extLst>
          </p:cNvPr>
          <p:cNvSpPr/>
          <p:nvPr/>
        </p:nvSpPr>
        <p:spPr>
          <a:xfrm>
            <a:off x="10109200" y="762000"/>
            <a:ext cx="5029200" cy="190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1089563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Same example as last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slide</a:t>
            </a:r>
            <a:endParaRPr sz="2133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486" y="5103909"/>
            <a:ext cx="10938933" cy="217999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Bash version of that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input</a:t>
            </a:r>
            <a:endParaRPr sz="2133">
              <a:latin typeface="Courier New"/>
              <a:cs typeface="Courier New"/>
            </a:endParaRPr>
          </a:p>
          <a:p>
            <a:pPr marL="22578" marR="9031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papermill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input_nb.ipynb outputs/20190402_run.ipynb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-p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region ca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-y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'{"devices": ["phone",</a:t>
            </a:r>
            <a:r>
              <a:rPr sz="2133" b="1" spc="-27" dirty="0">
                <a:solidFill>
                  <a:srgbClr val="69B824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"tablet"]}'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772498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Also </a:t>
            </a:r>
            <a:r>
              <a:rPr spc="-480" dirty="0">
                <a:solidFill>
                  <a:srgbClr val="FFFFFF"/>
                </a:solidFill>
              </a:rPr>
              <a:t>Available </a:t>
            </a:r>
            <a:r>
              <a:rPr spc="-578" dirty="0">
                <a:solidFill>
                  <a:srgbClr val="FFFFFF"/>
                </a:solidFill>
              </a:rPr>
              <a:t>as </a:t>
            </a:r>
            <a:r>
              <a:rPr spc="-684" dirty="0">
                <a:solidFill>
                  <a:srgbClr val="FFFFFF"/>
                </a:solidFill>
              </a:rPr>
              <a:t>a</a:t>
            </a:r>
            <a:r>
              <a:rPr spc="-1387" dirty="0">
                <a:solidFill>
                  <a:srgbClr val="FFFFFF"/>
                </a:solidFill>
              </a:rPr>
              <a:t> </a:t>
            </a:r>
            <a:r>
              <a:rPr spc="-516" dirty="0">
                <a:solidFill>
                  <a:srgbClr val="FFFFFF"/>
                </a:solidFill>
              </a:rPr>
              <a:t>CLI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DB7EB-3D79-D6C7-123F-0B274FB3B3C7}"/>
              </a:ext>
            </a:extLst>
          </p:cNvPr>
          <p:cNvSpPr txBox="1"/>
          <p:nvPr/>
        </p:nvSpPr>
        <p:spPr>
          <a:xfrm>
            <a:off x="203200" y="762000"/>
            <a:ext cx="156972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Details</a:t>
            </a:r>
          </a:p>
          <a:p>
            <a:pPr algn="l"/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Are you passionate about data pipelines, workflow management, and the R programming language? Join us for an exciting and collaborative hack session as we add R Support to Soorgeon!</a:t>
            </a:r>
          </a:p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Date: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21 July 2023 (Today!)</a:t>
            </a:r>
            <a:b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Time: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13h00 (GMT+2)</a:t>
            </a:r>
            <a:b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Location: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</a:t>
            </a:r>
            <a:r>
              <a:rPr lang="en-US" sz="3600" b="0" i="0" dirty="0">
                <a:solidFill>
                  <a:srgbClr val="0098AB"/>
                </a:solidFill>
                <a:effectLst/>
                <a:latin typeface="Graphik Meetup"/>
                <a:hlinkClick r:id="rId2"/>
              </a:rPr>
              <a:t>Click here to join the meeting</a:t>
            </a:r>
            <a:b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Repo we'll be working in: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</a:t>
            </a:r>
            <a:r>
              <a:rPr lang="en-US" sz="3600" b="0" i="0" dirty="0">
                <a:solidFill>
                  <a:srgbClr val="0098AB"/>
                </a:solidFill>
                <a:effectLst/>
                <a:latin typeface="Graphik Meetup"/>
                <a:hlinkClick r:id="rId3"/>
              </a:rPr>
              <a:t>https://github.com/booysej/soorgeon</a:t>
            </a:r>
            <a:endParaRPr lang="en-US" sz="36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/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About Soorgeon: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Converts monolithic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Graphik Meetup"/>
              </a:rPr>
              <a:t>Jupyter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 notebooks </a:t>
            </a:r>
            <a:r>
              <a:rPr lang="en-MZ" sz="3600" b="0" i="0" dirty="0">
                <a:solidFill>
                  <a:srgbClr val="000000"/>
                </a:solidFill>
                <a:effectLst/>
                <a:latin typeface="Graphik Meetup"/>
              </a:rPr>
              <a:t>📙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into maintainable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Graphik Meetup"/>
              </a:rPr>
              <a:t>Ploomber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 pipelines. </a:t>
            </a:r>
            <a:r>
              <a:rPr lang="en-MZ" sz="3600" b="0" i="0" dirty="0">
                <a:solidFill>
                  <a:srgbClr val="000000"/>
                </a:solidFill>
                <a:effectLst/>
                <a:latin typeface="Graphik Meetup"/>
              </a:rPr>
              <a:t>📊</a:t>
            </a:r>
            <a:br>
              <a:rPr lang="en-MZ" sz="3600" b="0" i="0" dirty="0">
                <a:solidFill>
                  <a:srgbClr val="000000"/>
                </a:solidFill>
                <a:effectLst/>
                <a:latin typeface="Graphik Meetup"/>
              </a:rPr>
            </a:b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What to Expect: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During this hack session, we'll come together as a community of R aficionados, and workflow enthusiasts to tackle the challenge of incorporating R support into Soorgeon. Whether you're a seasoned R developer or a workflow management enthusiast eager to contribute, this event is for you!</a:t>
            </a: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Graphik Meetup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551E430-6FF4-1083-80F9-880E2A71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-14514"/>
            <a:ext cx="15392400" cy="838200"/>
          </a:xfrm>
        </p:spPr>
        <p:txBody>
          <a:bodyPr/>
          <a:lstStyle/>
          <a:p>
            <a: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  <a:t>Add R support to </a:t>
            </a:r>
            <a:r>
              <a:rPr lang="en-US" sz="5400" b="1" i="0" dirty="0" err="1">
                <a:solidFill>
                  <a:srgbClr val="000000"/>
                </a:solidFill>
                <a:effectLst/>
                <a:latin typeface="Graphik Meetup"/>
              </a:rPr>
              <a:t>Ploomber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  <a:t>/Soorgeon Hack session</a:t>
            </a:r>
            <a:b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</a:br>
            <a:endParaRPr lang="en-MZ" sz="5400" dirty="0"/>
          </a:p>
        </p:txBody>
      </p:sp>
    </p:spTree>
    <p:extLst>
      <p:ext uri="{BB962C8B-B14F-4D97-AF65-F5344CB8AC3E}">
        <p14:creationId xmlns:p14="http://schemas.microsoft.com/office/powerpoint/2010/main" val="3146772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8825653" cy="5817909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S3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's3://output/runs/20190402_run.ipynb'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Azure</a:t>
            </a:r>
            <a:endParaRPr sz="2133">
              <a:latin typeface="Courier New"/>
              <a:cs typeface="Courier New"/>
            </a:endParaRPr>
          </a:p>
          <a:p>
            <a:pPr marL="834259" marR="9031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'adl://input/template/key/prefix/input_nb.ipynb'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'abs://output/blobs/20190402_run.ipynb'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GCS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'gs://output/cloud/20190402_run.ipynb'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Extensible to any</a:t>
            </a:r>
            <a:r>
              <a:rPr sz="2133" b="1" i="1" spc="-44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scheme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897466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>
                <a:solidFill>
                  <a:srgbClr val="FFFFFF"/>
                </a:solidFill>
              </a:rPr>
              <a:t>Support </a:t>
            </a:r>
            <a:r>
              <a:rPr spc="-462" dirty="0">
                <a:solidFill>
                  <a:srgbClr val="FFFFFF"/>
                </a:solidFill>
              </a:rPr>
              <a:t>for </a:t>
            </a:r>
            <a:r>
              <a:rPr spc="-418" dirty="0">
                <a:solidFill>
                  <a:srgbClr val="FFFFFF"/>
                </a:solidFill>
              </a:rPr>
              <a:t>Cloud</a:t>
            </a:r>
            <a:r>
              <a:rPr spc="-1227" dirty="0">
                <a:solidFill>
                  <a:srgbClr val="FFFFFF"/>
                </a:solidFill>
              </a:rPr>
              <a:t> </a:t>
            </a:r>
            <a:r>
              <a:rPr spc="-462" dirty="0">
                <a:solidFill>
                  <a:srgbClr val="FFFFFF"/>
                </a:solidFill>
              </a:rPr>
              <a:t>Targets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3153165"/>
            <a:ext cx="8760178" cy="3716887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96" dirty="0">
                <a:solidFill>
                  <a:srgbClr val="211F1F"/>
                </a:solidFill>
                <a:latin typeface="Verdana"/>
                <a:cs typeface="Verdana"/>
              </a:rPr>
              <a:t>Adds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isolation</a:t>
            </a:r>
            <a:endParaRPr sz="2489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inputs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84" dirty="0">
                <a:solidFill>
                  <a:srgbClr val="211F1F"/>
                </a:solidFill>
                <a:latin typeface="Verdana"/>
                <a:cs typeface="Verdana"/>
              </a:rPr>
              <a:t>Parameterization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844" b="1" spc="-5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302" dirty="0">
                <a:solidFill>
                  <a:srgbClr val="211F1F"/>
                </a:solidFill>
                <a:latin typeface="Verdana"/>
                <a:cs typeface="Verdana"/>
              </a:rPr>
              <a:t>runs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Configurable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sourcing </a:t>
            </a:r>
            <a:r>
              <a:rPr sz="2844" b="1" spc="-693" dirty="0">
                <a:solidFill>
                  <a:srgbClr val="211F1F"/>
                </a:solidFill>
                <a:latin typeface="Verdana"/>
                <a:cs typeface="Verdana"/>
              </a:rPr>
              <a:t>/</a:t>
            </a:r>
            <a:r>
              <a:rPr sz="2844" b="1" spc="-56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sinking</a:t>
            </a:r>
            <a:endParaRPr sz="2844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22578">
              <a:spcBef>
                <a:spcPts val="9"/>
              </a:spcBef>
            </a:pP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and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gives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better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control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flows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via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library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87" dirty="0">
                <a:solidFill>
                  <a:srgbClr val="211F1F"/>
                </a:solidFill>
                <a:latin typeface="Verdana"/>
                <a:cs typeface="Verdana"/>
              </a:rPr>
              <a:t>calls.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9863" y="1233387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Changes </a:t>
            </a:r>
            <a:r>
              <a:rPr spc="-480" dirty="0"/>
              <a:t>to </a:t>
            </a:r>
            <a:r>
              <a:rPr spc="-551" dirty="0"/>
              <a:t>the </a:t>
            </a:r>
            <a:r>
              <a:rPr spc="-524" dirty="0"/>
              <a:t>notebook</a:t>
            </a:r>
            <a:r>
              <a:rPr spc="-1289" dirty="0"/>
              <a:t> </a:t>
            </a:r>
            <a:r>
              <a:rPr spc="-489" dirty="0"/>
              <a:t>experience.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8600" y="228600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lang="en-US" spc="-489" dirty="0"/>
              <a:t>R Notebooks / Papermill Demo</a:t>
            </a:r>
            <a:endParaRPr spc="-48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C7F0C-DB5C-E87D-F223-B1FFDE19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05157"/>
            <a:ext cx="13182600" cy="75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4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152400"/>
            <a:ext cx="15087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Environment Setup: </a:t>
            </a:r>
            <a:br>
              <a:rPr lang="en-US" sz="4000" spc="-25" dirty="0"/>
            </a:br>
            <a:r>
              <a:rPr lang="en-US" sz="3200" spc="-25" dirty="0"/>
              <a:t>Install Ploomber + enable Running R notebooks in </a:t>
            </a:r>
            <a:r>
              <a:rPr lang="en-US" sz="3200" spc="-25" dirty="0" err="1"/>
              <a:t>VSCode</a:t>
            </a:r>
            <a:endParaRPr 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431800" y="1752600"/>
            <a:ext cx="70104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endParaRPr lang="en-US" sz="3200" dirty="0"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your R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4334" r="12190" b="74304"/>
          <a:stretch/>
        </p:blipFill>
        <p:spPr>
          <a:xfrm>
            <a:off x="5689600" y="6570616"/>
            <a:ext cx="10295255" cy="196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828800"/>
            <a:ext cx="85094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6E89E-7243-90C2-C00A-5548F8E1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2400"/>
            <a:ext cx="14864256" cy="830108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0" y="4572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</a:p>
        </p:txBody>
      </p:sp>
    </p:spTree>
    <p:extLst>
      <p:ext uri="{BB962C8B-B14F-4D97-AF65-F5344CB8AC3E}">
        <p14:creationId xmlns:p14="http://schemas.microsoft.com/office/powerpoint/2010/main" val="219098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4496" y="838200"/>
            <a:ext cx="522050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8140" algn="l"/>
              </a:tabLst>
            </a:pPr>
            <a:r>
              <a:rPr sz="4500" spc="-30" dirty="0"/>
              <a:t>Poor</a:t>
            </a:r>
            <a:r>
              <a:rPr sz="4500" spc="-90" dirty="0"/>
              <a:t> </a:t>
            </a:r>
            <a:r>
              <a:rPr sz="4500" spc="-30" dirty="0"/>
              <a:t>man's	</a:t>
            </a:r>
            <a:r>
              <a:rPr sz="4500" spc="245" dirty="0"/>
              <a:t>sol</a:t>
            </a:r>
            <a:r>
              <a:rPr lang="en-US" sz="4500" spc="245" dirty="0"/>
              <a:t>ution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5567045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project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in a (long)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single</a:t>
            </a: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ﬁle</a:t>
            </a:r>
            <a:endParaRPr sz="2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Problem: </a:t>
            </a: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Not</a:t>
            </a:r>
            <a:r>
              <a:rPr sz="2800" b="1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endParaRPr sz="2800" dirty="0">
              <a:latin typeface="Lato Black"/>
              <a:cs typeface="Lato Black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clear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boundaries among</a:t>
            </a:r>
            <a:r>
              <a:rPr sz="2800" spc="-6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 marR="260350" indent="8890">
              <a:lnSpc>
                <a:spcPct val="172700"/>
              </a:lnSpc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Leads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unwanted 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interac</a:t>
            </a:r>
            <a:r>
              <a:rPr lang="en-US" sz="2800" spc="-6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ons  </a:t>
            </a:r>
            <a:r>
              <a:rPr sz="2800" spc="-80" dirty="0">
                <a:solidFill>
                  <a:srgbClr val="373737"/>
                </a:solidFill>
                <a:latin typeface="Lato"/>
                <a:cs typeface="Lato"/>
              </a:rPr>
              <a:t>We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reproducible</a:t>
            </a:r>
            <a:r>
              <a:rPr sz="2800" b="1" spc="13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r>
              <a:rPr sz="2800" b="1" spc="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projects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1889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F0A974-864C-9983-FA57-366E407700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2050" name="Picture 2" descr="white paper rolls 3d rendering white large paper rolls in factory paper rolls stock pictures, royalty-free photos &amp; images">
            <a:extLst>
              <a:ext uri="{FF2B5EF4-FFF2-40B4-BE49-F238E27FC236}">
                <a16:creationId xmlns:a16="http://schemas.microsoft.com/office/drawing/2014/main" id="{BBDD8314-D4D2-AA32-6E7A-52AD803D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1752600"/>
            <a:ext cx="8128000" cy="5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2734" y="838200"/>
            <a:ext cx="4610735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3360" marR="5080" indent="-201295">
              <a:lnSpc>
                <a:spcPts val="5500"/>
              </a:lnSpc>
              <a:spcBef>
                <a:spcPts val="200"/>
              </a:spcBef>
            </a:pPr>
            <a:r>
              <a:rPr sz="4500" spc="-30" dirty="0"/>
              <a:t>Why </a:t>
            </a:r>
            <a:r>
              <a:rPr sz="4500" spc="-10" dirty="0"/>
              <a:t>bother</a:t>
            </a:r>
            <a:r>
              <a:rPr sz="4500" spc="-245" dirty="0"/>
              <a:t> </a:t>
            </a:r>
            <a:r>
              <a:rPr sz="4500" spc="-5" dirty="0"/>
              <a:t>about  maintainability?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82167" y="2908300"/>
            <a:ext cx="6671309" cy="2649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0800" marR="43180" indent="-635" algn="ctr">
              <a:lnSpc>
                <a:spcPct val="101400"/>
              </a:lnSpc>
              <a:spcBef>
                <a:spcPts val="50"/>
              </a:spcBef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Without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lot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structure, we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forget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what 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in the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past,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read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  others’ work,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test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whether  what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is</a:t>
            </a:r>
            <a:r>
              <a:rPr sz="2800" spc="-5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correct.</a:t>
            </a:r>
            <a:r>
              <a:rPr sz="2475" spc="-15" baseline="37037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endParaRPr sz="2475" baseline="37037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2800" i="1" dirty="0">
                <a:solidFill>
                  <a:srgbClr val="373737"/>
                </a:solidFill>
                <a:latin typeface="Lato"/>
                <a:cs typeface="Lato"/>
              </a:rPr>
              <a:t>— </a:t>
            </a:r>
            <a:r>
              <a:rPr sz="2800" i="1" spc="-20" dirty="0">
                <a:solidFill>
                  <a:srgbClr val="373737"/>
                </a:solidFill>
                <a:latin typeface="Lato"/>
                <a:cs typeface="Lato"/>
              </a:rPr>
              <a:t>Patrick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5" dirty="0">
                <a:solidFill>
                  <a:srgbClr val="373737"/>
                </a:solidFill>
                <a:latin typeface="Lato"/>
                <a:cs typeface="Lato"/>
              </a:rPr>
              <a:t>Ball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300" y="74549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200" y="7425368"/>
            <a:ext cx="6303645" cy="7366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75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 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ps://unsplash.com/photos/r6mBXuHnxBk</a:t>
            </a:r>
            <a:endParaRPr sz="16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r>
              <a:rPr sz="1425" spc="37" baseline="38011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https://</a:t>
            </a:r>
            <a:r>
              <a:rPr lang="en-US" sz="1600" dirty="0" err="1">
                <a:solidFill>
                  <a:srgbClr val="373737"/>
                </a:solidFill>
                <a:latin typeface="Lato"/>
                <a:cs typeface="Lato"/>
              </a:rPr>
              <a:t>hrdag.org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/2016/06/14/the-task-is-a-quantum-of-workflow/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91CEE65-0DC2-2749-9360-349759FB065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7083" y="3025991"/>
            <a:ext cx="7689832" cy="309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980" y="838200"/>
            <a:ext cx="5083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  <a:tab pos="1863089" algn="l"/>
                <a:tab pos="3098800" algn="l"/>
              </a:tabLst>
            </a:pPr>
            <a:r>
              <a:rPr sz="4500" spc="-10" dirty="0"/>
              <a:t>Build	</a:t>
            </a:r>
            <a:r>
              <a:rPr sz="4500" dirty="0"/>
              <a:t>a	</a:t>
            </a:r>
            <a:r>
              <a:rPr sz="4500" spc="-10" dirty="0"/>
              <a:t>data	</a:t>
            </a:r>
            <a:r>
              <a:rPr sz="4500" spc="-5" dirty="0"/>
              <a:t>pipeline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6113780" cy="461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Break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down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logic in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small</a:t>
            </a:r>
            <a:r>
              <a:rPr sz="2800" spc="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Outputs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become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inputs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downstream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New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challenge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: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Manage</a:t>
            </a: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Mul</a:t>
            </a:r>
            <a:r>
              <a:rPr lang="en-US" sz="2800" spc="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ple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ﬁles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Route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outputs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Orchestrate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18993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3BBFA8B-742D-89D5-3ED4-06C27CD988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278" y="838200"/>
            <a:ext cx="505460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23545">
              <a:lnSpc>
                <a:spcPts val="5500"/>
              </a:lnSpc>
              <a:spcBef>
                <a:spcPts val="200"/>
              </a:spcBef>
              <a:tabLst>
                <a:tab pos="2504440" algn="l"/>
              </a:tabLst>
            </a:pPr>
            <a:r>
              <a:rPr sz="4500" spc="-25" dirty="0"/>
              <a:t>Current	</a:t>
            </a:r>
            <a:r>
              <a:rPr sz="4500" spc="-15" dirty="0"/>
              <a:t>approach:  </a:t>
            </a:r>
            <a:r>
              <a:rPr sz="4500" spc="-45" dirty="0"/>
              <a:t>Workﬂow</a:t>
            </a:r>
            <a:r>
              <a:rPr sz="4500" spc="-175" dirty="0"/>
              <a:t> </a:t>
            </a:r>
            <a:r>
              <a:rPr sz="4500" spc="-5" dirty="0"/>
              <a:t>managers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852420"/>
            <a:ext cx="6278880" cy="392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Frameworks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develop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pipelines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(Make, 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Airﬂow, Luigi,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etc)</a:t>
            </a:r>
            <a:endParaRPr sz="2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Problems: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Learn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new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tool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</a:t>
            </a:r>
            <a:r>
              <a:rPr sz="2800" spc="2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Adds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unnecessary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complexity</a:t>
            </a:r>
            <a:endParaRPr sz="2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151426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8711" y="7889520"/>
            <a:ext cx="553148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</a:t>
            </a:r>
            <a:r>
              <a:rPr sz="1600" spc="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ps://unsplash.com/photos/l090uFWoPaI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62C1353-1FBA-F869-62B2-93E9339113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4657" y="8001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192020"/>
            <a:ext cx="13903960" cy="529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Adheres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a 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conven</a:t>
            </a:r>
            <a:r>
              <a:rPr lang="en-US" sz="3800" i="1" spc="-5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i="1" spc="-30" dirty="0">
                <a:solidFill>
                  <a:srgbClr val="373737"/>
                </a:solidFill>
                <a:latin typeface="Lato"/>
                <a:cs typeface="Lato"/>
              </a:rPr>
              <a:t>over 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conﬁgura</a:t>
            </a:r>
            <a:r>
              <a:rPr lang="en-US" sz="3800" i="1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philosophy,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allows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us  to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write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pipelines with a </a:t>
            </a:r>
            <a:r>
              <a:rPr sz="3800" b="1" spc="-15" dirty="0">
                <a:solidFill>
                  <a:srgbClr val="373737"/>
                </a:solidFill>
                <a:latin typeface="Lato Black"/>
                <a:cs typeface="Lato Black"/>
              </a:rPr>
              <a:t>focus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on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usability.</a:t>
            </a:r>
            <a:endParaRPr sz="3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3279"/>
              </a:spcBef>
            </a:pP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Three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conven</a:t>
            </a:r>
            <a:r>
              <a:rPr lang="en-US" sz="3800" b="1" spc="65" dirty="0">
                <a:solidFill>
                  <a:srgbClr val="373737"/>
                </a:solidFill>
                <a:latin typeface="Lato Black"/>
                <a:cs typeface="Lato Black"/>
              </a:rPr>
              <a:t>ti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ons:</a:t>
            </a:r>
            <a:endParaRPr sz="3800" dirty="0">
              <a:latin typeface="Lato Black"/>
              <a:cs typeface="Lato Black"/>
            </a:endParaRPr>
          </a:p>
          <a:p>
            <a:pPr marL="532765" indent="-520700">
              <a:lnSpc>
                <a:spcPct val="100000"/>
              </a:lnSpc>
              <a:spcBef>
                <a:spcPts val="314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Each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task is a</a:t>
            </a:r>
            <a:r>
              <a:rPr sz="3800" spc="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31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declare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dependencies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an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sz="3800" spc="-144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410"/>
              </a:spcBef>
              <a:buAutoNum type="arabicPeriod"/>
              <a:tabLst>
                <a:tab pos="533400" algn="l"/>
              </a:tabLst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outputs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r>
              <a:rPr sz="3800" spc="-149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274599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DB7EB-3D79-D6C7-123F-0B274FB3B3C7}"/>
              </a:ext>
            </a:extLst>
          </p:cNvPr>
          <p:cNvSpPr txBox="1"/>
          <p:nvPr/>
        </p:nvSpPr>
        <p:spPr>
          <a:xfrm>
            <a:off x="203200" y="762000"/>
            <a:ext cx="156972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Graphik Meetup"/>
            </a:endParaRP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Introduction to Soorgeon: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Get an overview of Soorgeon.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Identifying R Integration Points: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Collaboratively brainstorm and identify key areas where R support can be seamlessly integrated within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Graphik Meetup"/>
              </a:rPr>
              <a:t>Ploomber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 and Soorgeon.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Hands-on Coding: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Split into teams or work individually to code and experiment with R integration. Share ideas, exchange knowledge, and collaborate to overcome challenges.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Group Discussions and Demos: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Reassemble to discuss progress, share experiences, and showcase your achievements. Learn from others and gain insights into different approaches to tackle the integration.</a:t>
            </a:r>
          </a:p>
          <a:p>
            <a:pPr algn="l">
              <a:buFont typeface="+mj-lt"/>
              <a:buAutoNum type="arabicPeriod"/>
            </a:pPr>
            <a:r>
              <a:rPr lang="en-US" sz="3600" b="1" i="0" dirty="0">
                <a:solidFill>
                  <a:srgbClr val="000000"/>
                </a:solidFill>
                <a:effectLst/>
                <a:latin typeface="Graphik Meetup"/>
              </a:rPr>
              <a:t>Contributions and Next Steps: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 Learn how to contribute your work to the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Graphik Meetup"/>
              </a:rPr>
              <a:t>Ploomber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Graphik Meetup"/>
              </a:rPr>
              <a:t> and Soorgeon projects and discuss the roadmap for future R-related enhancements.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551E430-6FF4-1083-80F9-880E2A71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-14514"/>
            <a:ext cx="15392400" cy="838200"/>
          </a:xfrm>
        </p:spPr>
        <p:txBody>
          <a:bodyPr/>
          <a:lstStyle/>
          <a:p>
            <a: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  <a:t>Add R support to </a:t>
            </a:r>
            <a:r>
              <a:rPr lang="en-US" sz="5400" b="1" i="0" dirty="0" err="1">
                <a:solidFill>
                  <a:srgbClr val="000000"/>
                </a:solidFill>
                <a:effectLst/>
                <a:latin typeface="Graphik Meetup"/>
              </a:rPr>
              <a:t>Ploomber</a:t>
            </a:r>
            <a: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  <a:t>/Soorgeon Hack session</a:t>
            </a:r>
            <a:br>
              <a:rPr lang="en-US" sz="5400" b="1" i="0" dirty="0">
                <a:solidFill>
                  <a:srgbClr val="000000"/>
                </a:solidFill>
                <a:effectLst/>
                <a:latin typeface="Graphik Meetup"/>
              </a:rPr>
            </a:br>
            <a:endParaRPr lang="en-MZ" sz="5400" dirty="0"/>
          </a:p>
        </p:txBody>
      </p:sp>
    </p:spTree>
    <p:extLst>
      <p:ext uri="{BB962C8B-B14F-4D97-AF65-F5344CB8AC3E}">
        <p14:creationId xmlns:p14="http://schemas.microsoft.com/office/powerpoint/2010/main" val="212113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6528" y="800100"/>
            <a:ext cx="42430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sz="5500" spc="-25" dirty="0"/>
              <a:t>Main	</a:t>
            </a:r>
            <a:r>
              <a:rPr sz="5500" spc="-35" dirty="0"/>
              <a:t>features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30911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5900" y="2258314"/>
            <a:ext cx="10104120" cy="3599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Python, </a:t>
            </a:r>
            <a:r>
              <a:rPr sz="3800" b="1" dirty="0">
                <a:solidFill>
                  <a:srgbClr val="373737"/>
                </a:solidFill>
                <a:latin typeface="Lato"/>
                <a:cs typeface="Lato"/>
              </a:rPr>
              <a:t>R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and SQL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4</a:t>
            </a:r>
            <a:r>
              <a:rPr sz="3375" spc="577" baseline="37037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5</a:t>
            </a:r>
            <a:endParaRPr sz="3375" baseline="37037" dirty="0">
              <a:latin typeface="Lato"/>
              <a:cs typeface="Lato"/>
            </a:endParaRPr>
          </a:p>
          <a:p>
            <a:pPr marL="25400" marR="17780">
              <a:lnSpc>
                <a:spcPts val="7859"/>
              </a:lnSpc>
              <a:spcBef>
                <a:spcPts val="810"/>
              </a:spcBef>
            </a:pP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Parametrized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pipelines with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auto-generated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CLI  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Tes</a:t>
            </a:r>
            <a:r>
              <a:rPr lang="en-US" sz="3800" spc="-12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ng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(</a:t>
            </a:r>
            <a:r>
              <a:rPr lang="en-US" sz="3800" dirty="0">
                <a:solidFill>
                  <a:srgbClr val="373737"/>
                </a:solidFill>
                <a:latin typeface="Lato"/>
                <a:cs typeface="Lato"/>
              </a:rPr>
              <a:t>i.e.,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run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data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tests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upon task 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3800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on) 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Debugger 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integra</a:t>
            </a:r>
            <a:r>
              <a:rPr lang="en-US" sz="3800" spc="-3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(pdb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r>
              <a:rPr sz="3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25" dirty="0">
                <a:solidFill>
                  <a:srgbClr val="373737"/>
                </a:solidFill>
                <a:latin typeface="Lato"/>
                <a:cs typeface="Lato"/>
              </a:rPr>
              <a:t>ipdb)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30733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30555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30377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164069"/>
            <a:ext cx="10896600" cy="1018227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77800" indent="-140335">
              <a:lnSpc>
                <a:spcPct val="100000"/>
              </a:lnSpc>
              <a:spcBef>
                <a:spcPts val="13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Any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database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DBAPI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2.0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client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or compatible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with SQLAlchemy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is</a:t>
            </a:r>
            <a:r>
              <a:rPr sz="2200" spc="-1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endParaRPr sz="2200" dirty="0">
              <a:latin typeface="Lato"/>
              <a:cs typeface="Lato"/>
            </a:endParaRPr>
          </a:p>
          <a:p>
            <a:pPr marL="177800" indent="-140335">
              <a:lnSpc>
                <a:spcPct val="100000"/>
              </a:lnSpc>
              <a:spcBef>
                <a:spcPts val="12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Languages that </a:t>
            </a:r>
            <a:r>
              <a:rPr sz="2200" spc="-15" dirty="0">
                <a:solidFill>
                  <a:srgbClr val="373737"/>
                </a:solidFill>
                <a:latin typeface="Lato"/>
                <a:cs typeface="Lato"/>
              </a:rPr>
              <a:t>have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Jupyter kernels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few</a:t>
            </a:r>
            <a:r>
              <a:rPr sz="2200" spc="-1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5" dirty="0">
                <a:solidFill>
                  <a:srgbClr val="373737"/>
                </a:solidFill>
                <a:latin typeface="Lato"/>
                <a:cs typeface="Lato"/>
              </a:rPr>
              <a:t>limita9ons</a:t>
            </a:r>
            <a:endParaRPr sz="22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86114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0800" y="2273300"/>
            <a:ext cx="3962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495" y="838200"/>
            <a:ext cx="636630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40" dirty="0"/>
              <a:t>Integra</a:t>
            </a:r>
            <a:r>
              <a:rPr lang="en-US" sz="4500" spc="140" dirty="0"/>
              <a:t>ti</a:t>
            </a:r>
            <a:r>
              <a:rPr sz="4500" spc="140" dirty="0"/>
              <a:t>on </a:t>
            </a:r>
            <a:r>
              <a:rPr sz="4500" spc="-5" dirty="0"/>
              <a:t>with</a:t>
            </a:r>
            <a:r>
              <a:rPr sz="4500" spc="-409" dirty="0"/>
              <a:t> </a:t>
            </a:r>
            <a:r>
              <a:rPr sz="4500" spc="-20" dirty="0"/>
              <a:t>Jupyter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3742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204973"/>
            <a:ext cx="5547995" cy="236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open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as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</a:t>
            </a:r>
            <a:r>
              <a:rPr sz="2475" spc="-7" baseline="37037" dirty="0">
                <a:solidFill>
                  <a:srgbClr val="373737"/>
                </a:solidFill>
                <a:latin typeface="Lato"/>
                <a:cs typeface="Lato"/>
              </a:rPr>
              <a:t>3</a:t>
            </a:r>
            <a:endParaRPr sz="2475" baseline="37037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0"/>
              </a:spcBef>
            </a:pP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(Temporary)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cell</a:t>
            </a:r>
            <a:r>
              <a:rPr sz="2800" spc="3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injec</a:t>
            </a:r>
            <a:r>
              <a:rPr lang="en-US" sz="2800" spc="1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Ensures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no hidden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state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by</a:t>
            </a:r>
            <a:r>
              <a:rPr sz="2800" spc="-114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running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2800" spc="-5" dirty="0" err="1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2800" spc="-10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build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8074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37177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26224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3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</a:t>
            </a:r>
            <a:r>
              <a:rPr sz="1600" dirty="0">
                <a:solidFill>
                  <a:srgbClr val="373737"/>
                </a:solidFill>
                <a:latin typeface="Lato"/>
                <a:cs typeface="Lato"/>
              </a:rPr>
              <a:t>jupytext!</a:t>
            </a:r>
            <a:r>
              <a:rPr sz="1600" spc="2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h</a:t>
            </a:r>
            <a:r>
              <a:rPr lang="en-US"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tt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ps://github.com/mwouts/jupytext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36599B-8001-4884-D046-AB965EA8B5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51460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152400"/>
            <a:ext cx="15087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Environment Setup: </a:t>
            </a:r>
            <a:br>
              <a:rPr lang="en-US" sz="4000" spc="-25" dirty="0"/>
            </a:br>
            <a:r>
              <a:rPr lang="en-US" sz="3200" spc="-25" dirty="0"/>
              <a:t>Install Ploomber + enable Running R notebooks in </a:t>
            </a:r>
            <a:r>
              <a:rPr lang="en-US" sz="3200" spc="-25" dirty="0" err="1"/>
              <a:t>VSCode</a:t>
            </a:r>
            <a:endParaRPr 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431800" y="1752600"/>
            <a:ext cx="70104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endParaRPr lang="en-US" sz="3200" dirty="0"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your R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4334" r="12190" b="74304"/>
          <a:stretch/>
        </p:blipFill>
        <p:spPr>
          <a:xfrm>
            <a:off x="5689600" y="6570616"/>
            <a:ext cx="10295255" cy="196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828800"/>
            <a:ext cx="85094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609600"/>
            <a:ext cx="7151281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00" spc="-10" dirty="0"/>
              <a:t>R</a:t>
            </a:r>
            <a:r>
              <a:rPr lang="en-US" sz="5500" spc="-180" dirty="0"/>
              <a:t> </a:t>
            </a:r>
            <a:r>
              <a:rPr lang="en-US" sz="5500" spc="-15" dirty="0"/>
              <a:t>workﬂow </a:t>
            </a:r>
            <a:r>
              <a:rPr lang="en-US" sz="5500" spc="-10" dirty="0"/>
              <a:t>Example1</a:t>
            </a:r>
            <a:endParaRPr sz="55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41219"/>
            <a:ext cx="169163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1.</a:t>
            </a:r>
            <a:r>
              <a:rPr sz="3800" b="1" spc="-8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Input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899" y="3153697"/>
            <a:ext cx="2365375" cy="1019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raw.R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clean</a:t>
            </a:r>
            <a:r>
              <a:rPr sz="1900" spc="10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dirty="0" err="1">
                <a:latin typeface="Courier New"/>
                <a:cs typeface="Courier New"/>
              </a:rPr>
              <a:t>plot.Rmd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240020"/>
            <a:ext cx="2272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2.</a:t>
            </a:r>
            <a:r>
              <a:rPr sz="3800" b="1" spc="-8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Execute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308595"/>
            <a:ext cx="378206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 err="1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 build --entry-point</a:t>
            </a:r>
            <a:r>
              <a:rPr sz="1650" spc="-8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endParaRPr sz="16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0600" y="2141219"/>
            <a:ext cx="1893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3.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30" dirty="0">
                <a:solidFill>
                  <a:srgbClr val="373737"/>
                </a:solidFill>
                <a:latin typeface="Lato Black"/>
                <a:cs typeface="Lato Black"/>
              </a:rPr>
              <a:t>Result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xfrm>
            <a:off x="8585200" y="3048000"/>
            <a:ext cx="3796665" cy="24019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/>
              <a:t>output/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raw.csv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clean.csv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plot.ipynb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endParaRPr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8739C50-663A-337D-BEA7-92710A53AF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2" name="Picture 11" descr="A green oval with black text&#10;&#10;Description automatically generated">
            <a:extLst>
              <a:ext uri="{FF2B5EF4-FFF2-40B4-BE49-F238E27FC236}">
                <a16:creationId xmlns:a16="http://schemas.microsoft.com/office/drawing/2014/main" id="{2C92C1D4-4285-EB87-3464-79B5242F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5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3040" y="838200"/>
            <a:ext cx="851196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R </a:t>
            </a:r>
            <a:r>
              <a:rPr sz="4500" spc="-30" dirty="0"/>
              <a:t>e</a:t>
            </a:r>
            <a:r>
              <a:rPr sz="4500" dirty="0"/>
              <a:t>xa</a:t>
            </a:r>
            <a:r>
              <a:rPr sz="4500" spc="-5" dirty="0"/>
              <a:t>m</a:t>
            </a:r>
            <a:r>
              <a:rPr sz="4500" dirty="0"/>
              <a:t>ple</a:t>
            </a:r>
            <a:r>
              <a:rPr lang="en-US" sz="4500" dirty="0"/>
              <a:t> 1: “</a:t>
            </a:r>
            <a:r>
              <a:rPr lang="en-US" sz="4500" dirty="0" err="1"/>
              <a:t>pipeline.yaml</a:t>
            </a:r>
            <a:r>
              <a:rPr lang="en-US" sz="4500" dirty="0"/>
              <a:t>”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1041400" y="1752600"/>
            <a:ext cx="12103101" cy="7504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tasks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list of tasks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use plain R scripts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write iris data to 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this is the executed version of your script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you can review tables and charts here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raw.ipynb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output/raw.csv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clean.R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clean.ipynb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clean.csv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cleaned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 markdown files also supported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plot.Rmd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plot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Quarto does not work yet :(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 source: plot2.Qmd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product: 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 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: output/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quarto.ipynb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041400" y="86106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9" name="Picture 8" descr="A green oval with black text&#10;&#10;Description automatically generated">
            <a:extLst>
              <a:ext uri="{FF2B5EF4-FFF2-40B4-BE49-F238E27FC236}">
                <a16:creationId xmlns:a16="http://schemas.microsoft.com/office/drawing/2014/main" id="{34A5A53B-2A50-DFDC-79FF-06809FB0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291" y="838200"/>
            <a:ext cx="48418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0505" algn="l"/>
                <a:tab pos="2178050" algn="l"/>
              </a:tabLst>
            </a:pPr>
            <a:r>
              <a:rPr sz="4500" spc="-515" dirty="0"/>
              <a:t>T</a:t>
            </a:r>
            <a:r>
              <a:rPr sz="4500" dirty="0"/>
              <a:t>asks	as	n</a:t>
            </a:r>
            <a:r>
              <a:rPr sz="4500" spc="-45" dirty="0"/>
              <a:t>o</a:t>
            </a:r>
            <a:r>
              <a:rPr sz="4500" dirty="0"/>
              <a:t>tebooks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149856"/>
            <a:ext cx="6214110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930910">
              <a:lnSpc>
                <a:spcPct val="112300"/>
              </a:lnSpc>
              <a:spcBef>
                <a:spcPts val="95"/>
              </a:spcBef>
            </a:pP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Tasks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converted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  (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.ipynb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)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before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 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r>
              <a:rPr sz="2475" baseline="37037" dirty="0">
                <a:solidFill>
                  <a:srgbClr val="373737"/>
                </a:solidFill>
                <a:latin typeface="Lato"/>
                <a:cs typeface="Lato"/>
              </a:rPr>
              <a:t>2</a:t>
            </a:r>
            <a:endParaRPr sz="2475" baseline="37037" dirty="0">
              <a:latin typeface="Lato"/>
              <a:cs typeface="Lato"/>
            </a:endParaRPr>
          </a:p>
          <a:p>
            <a:pPr marL="38100" marR="30480">
              <a:lnSpc>
                <a:spcPct val="111300"/>
              </a:lnSpc>
              <a:spcBef>
                <a:spcPts val="2165"/>
              </a:spcBef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save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tables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or 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charts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Generate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469690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68167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36003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2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papermill!</a:t>
            </a:r>
            <a:r>
              <a:rPr sz="16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2"/>
              </a:rPr>
              <a:t>h2ps://github.com/nteract/papermill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D99329F-C78A-F992-CCA1-34290B1890B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E25A4-D8B4-7950-5834-10CACB86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1295400"/>
            <a:ext cx="7772400" cy="59279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0327844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lang="en-US" sz="4500" spc="-45" dirty="0"/>
              <a:t>Tasks: R scripts/notebooks</a:t>
            </a:r>
            <a:br>
              <a:rPr lang="en-US" sz="4500" spc="-45" dirty="0"/>
            </a:br>
            <a:endParaRPr lang="en-US"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584200" y="2590800"/>
            <a:ext cx="6477000" cy="52488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+ tags=["parameters"]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'raw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product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read.csv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raw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data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the outliers from the 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sepal_length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the values are bigger than 2 times the standard deviations from the mean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mean(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[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&lt; \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 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+ 2 *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]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endParaRPr lang="en-US" sz="2000" b="0" dirty="0"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write.csv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product$data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6B82-C82A-1202-E10A-70D29113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8"/>
          <a:stretch/>
        </p:blipFill>
        <p:spPr>
          <a:xfrm>
            <a:off x="7289799" y="2514600"/>
            <a:ext cx="8966201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AB3A-5F44-95A5-6A6B-226C6BF7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4"/>
          <a:stretch/>
        </p:blipFill>
        <p:spPr>
          <a:xfrm>
            <a:off x="7289800" y="3810000"/>
            <a:ext cx="89662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3CF25-B18E-7CD9-3B69-42AC36B0168F}"/>
              </a:ext>
            </a:extLst>
          </p:cNvPr>
          <p:cNvSpPr txBox="1"/>
          <p:nvPr/>
        </p:nvSpPr>
        <p:spPr>
          <a:xfrm>
            <a:off x="2032000" y="19050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F5F6A-F957-A203-D907-712B2A7018DE}"/>
              </a:ext>
            </a:extLst>
          </p:cNvPr>
          <p:cNvSpPr txBox="1"/>
          <p:nvPr/>
        </p:nvSpPr>
        <p:spPr>
          <a:xfrm>
            <a:off x="8051800" y="182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lean.ipynb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866F8B3-103D-F648-BD74-4701BA01A3E2}"/>
              </a:ext>
            </a:extLst>
          </p:cNvPr>
          <p:cNvSpPr/>
          <p:nvPr/>
        </p:nvSpPr>
        <p:spPr>
          <a:xfrm>
            <a:off x="4851400" y="2362200"/>
            <a:ext cx="16002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276624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sz="4500" spc="-45" dirty="0"/>
              <a:t>C</a:t>
            </a:r>
            <a:r>
              <a:rPr sz="4500" dirty="0"/>
              <a:t>ell	inje</a:t>
            </a:r>
            <a:r>
              <a:rPr sz="4500" spc="-5" dirty="0"/>
              <a:t>c</a:t>
            </a:r>
            <a:r>
              <a:rPr lang="en-US" sz="4500" spc="-5" dirty="0"/>
              <a:t>tion concepts (Python)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26" name="Picture 2" descr="injected-cell">
            <a:extLst>
              <a:ext uri="{FF2B5EF4-FFF2-40B4-BE49-F238E27FC236}">
                <a16:creationId xmlns:a16="http://schemas.microsoft.com/office/drawing/2014/main" id="{873EDFDC-6B87-25E8-41FE-36399B78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6256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6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200" y="381000"/>
            <a:ext cx="47244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Cell injection: R notebook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D9A2E-AFC1-198E-00FE-4AB9D33B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7200"/>
            <a:ext cx="8813800" cy="851290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90DFD2DF-7FA2-3F75-32EA-AB2C10E1BF70}"/>
              </a:ext>
            </a:extLst>
          </p:cNvPr>
          <p:cNvSpPr txBox="1"/>
          <p:nvPr/>
        </p:nvSpPr>
        <p:spPr>
          <a:xfrm>
            <a:off x="584200" y="2057400"/>
            <a:ext cx="6214110" cy="3841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See ‘parameters’ and ‘injected-parameters’ tags</a:t>
            </a:r>
          </a:p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Because the cleaning of the data are dependent on the raw data (upstream of ‘</a:t>
            </a:r>
            <a:r>
              <a:rPr lang="en-US" sz="2800" b="1" dirty="0">
                <a:latin typeface="Lato"/>
                <a:cs typeface="Lato"/>
              </a:rPr>
              <a:t>raw</a:t>
            </a:r>
            <a:r>
              <a:rPr lang="en-US" sz="2800" dirty="0">
                <a:latin typeface="Lato"/>
                <a:cs typeface="Lato"/>
              </a:rPr>
              <a:t>’ (raw.R)  was requested, and upstream was replaced with the product output of raw.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E49A61-B57E-FC53-4FF2-E84D6F59384A}"/>
              </a:ext>
            </a:extLst>
          </p:cNvPr>
          <p:cNvSpPr/>
          <p:nvPr/>
        </p:nvSpPr>
        <p:spPr>
          <a:xfrm>
            <a:off x="5689600" y="3352800"/>
            <a:ext cx="12192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5C0C062-CA30-81F8-3890-D8FA49A27EF8}"/>
              </a:ext>
            </a:extLst>
          </p:cNvPr>
          <p:cNvCxnSpPr/>
          <p:nvPr/>
        </p:nvCxnSpPr>
        <p:spPr>
          <a:xfrm flipV="1">
            <a:off x="4622800" y="2514600"/>
            <a:ext cx="2209800" cy="2286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5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2514" y="838200"/>
            <a:ext cx="3350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lang="en-US" sz="4500" spc="-50"/>
              <a:t>B</a:t>
            </a:r>
            <a:r>
              <a:rPr lang="en-US" sz="4500"/>
              <a:t>uild	p</a:t>
            </a:r>
            <a:r>
              <a:rPr lang="en-US" sz="4500" spc="-95"/>
              <a:t>r</a:t>
            </a:r>
            <a:r>
              <a:rPr lang="en-US" sz="4500"/>
              <a:t>o</a:t>
            </a:r>
            <a:r>
              <a:rPr lang="en-US" sz="4500" spc="-45"/>
              <a:t>c</a:t>
            </a:r>
            <a:r>
              <a:rPr lang="en-US" sz="450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5200" y="1828800"/>
            <a:ext cx="5461000" cy="5982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5">
                <a:solidFill>
                  <a:srgbClr val="373737"/>
                </a:solidFill>
                <a:latin typeface="Lato Black"/>
                <a:cs typeface="Lato Black"/>
              </a:rPr>
              <a:t>Extract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0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endParaRPr lang="en-US" sz="2800">
              <a:latin typeface="Courier New"/>
              <a:cs typeface="Courier New"/>
            </a:endParaRPr>
          </a:p>
          <a:p>
            <a:pPr marL="396240" marR="412115" indent="-384175">
              <a:lnSpc>
                <a:spcPct val="111600"/>
              </a:lnSpc>
              <a:spcBef>
                <a:spcPts val="215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Determine </a:t>
            </a:r>
            <a:r>
              <a:rPr lang="en-US" sz="2800" b="1" spc="135">
                <a:solidFill>
                  <a:srgbClr val="373737"/>
                </a:solidFill>
                <a:latin typeface="Lato Black"/>
                <a:cs typeface="Lato Black"/>
              </a:rPr>
              <a:t>execution </a:t>
            </a: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order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using 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extracted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35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dependencies</a:t>
            </a:r>
            <a:endParaRPr lang="en-US" sz="2800">
              <a:latin typeface="Lato"/>
              <a:cs typeface="Lato"/>
            </a:endParaRPr>
          </a:p>
          <a:p>
            <a:pPr marL="396240" marR="716280" indent="-384175">
              <a:lnSpc>
                <a:spcPct val="111300"/>
              </a:lnSpc>
              <a:spcBef>
                <a:spcPts val="21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Inject code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.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Replace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list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dependency names with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 map</a:t>
            </a:r>
            <a:r>
              <a:rPr lang="en-US" sz="2800" spc="-14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names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products</a:t>
            </a:r>
            <a:endParaRPr lang="en-US" sz="2800">
              <a:latin typeface="Lato"/>
              <a:cs typeface="Lato"/>
            </a:endParaRPr>
          </a:p>
          <a:p>
            <a:pPr marL="396240" marR="5080" indent="-384175">
              <a:lnSpc>
                <a:spcPct val="111300"/>
              </a:lnSpc>
              <a:spcBef>
                <a:spcPts val="20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5">
                <a:solidFill>
                  <a:srgbClr val="373737"/>
                </a:solidFill>
                <a:latin typeface="Lato Black"/>
                <a:cs typeface="Lato Black"/>
              </a:rPr>
              <a:t>Execute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pipeline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(skips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up-to-date  </a:t>
            </a:r>
            <a:r>
              <a:rPr lang="en-US" sz="2800" spc="-15">
                <a:solidFill>
                  <a:srgbClr val="373737"/>
                </a:solidFill>
                <a:latin typeface="Lato"/>
                <a:cs typeface="Lato"/>
              </a:rPr>
              <a:t>tasks)</a:t>
            </a:r>
            <a:endParaRPr lang="en-US" sz="2800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Me: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lang="en-US" spc="-5" dirty="0"/>
              <a:t> | </a:t>
            </a:r>
            <a:r>
              <a:rPr lang="en-US" spc="-20" dirty="0"/>
              <a:t>Website:</a:t>
            </a:r>
            <a:r>
              <a:rPr lang="en-US" spc="15" dirty="0"/>
              <a:t> </a:t>
            </a:r>
            <a:r>
              <a:rPr lang="en-US" spc="-10" dirty="0" err="1"/>
              <a:t>ploomber.io</a:t>
            </a:r>
            <a:endParaRPr lang="en-US"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EFEC-432B-873C-DB6B-BCD174CA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286000"/>
            <a:ext cx="9649194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About me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49F5CB5-C73A-5FB1-E83F-5F0F2042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533400"/>
            <a:ext cx="7694276" cy="772678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1270000" y="2209800"/>
            <a:ext cx="5939790" cy="4383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0" dirty="0">
                <a:solidFill>
                  <a:srgbClr val="373737"/>
                </a:solidFill>
                <a:latin typeface="Lato"/>
                <a:cs typeface="Lato"/>
              </a:rPr>
              <a:t>I have a passion and love for</a:t>
            </a: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: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Mountain Sport, Volcanos and Outdoor Adventure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Proud husband and dad of 2 little ones 5 and 2, they outsmart me all the time.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Data Science, the Electricity Sector and Load Research</a:t>
            </a:r>
            <a:endParaRPr lang="en-US" sz="28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332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0261" y="800100"/>
            <a:ext cx="31356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80" dirty="0"/>
              <a:t>R</a:t>
            </a:r>
            <a:r>
              <a:rPr sz="5500" dirty="0"/>
              <a:t>eso</a:t>
            </a:r>
            <a:r>
              <a:rPr sz="5500" spc="-5" dirty="0"/>
              <a:t>u</a:t>
            </a:r>
            <a:r>
              <a:rPr sz="5500" spc="-114" dirty="0"/>
              <a:t>r</a:t>
            </a:r>
            <a:r>
              <a:rPr sz="5500" spc="-50" dirty="0"/>
              <a:t>c</a:t>
            </a:r>
            <a:r>
              <a:rPr sz="5500" dirty="0"/>
              <a:t>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599" y="2314679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335" y="2266458"/>
            <a:ext cx="14247328" cy="43111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Lato"/>
                <a:cs typeface="Lato"/>
              </a:rPr>
              <a:t>Install: </a:t>
            </a:r>
            <a:r>
              <a:rPr dirty="0"/>
              <a:t>pip install </a:t>
            </a:r>
            <a:r>
              <a:rPr dirty="0" err="1"/>
              <a:t>ploomber</a:t>
            </a:r>
            <a:endParaRPr dirty="0"/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spc="-50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updates/</a:t>
            </a:r>
            <a:r>
              <a:rPr spc="-5" dirty="0" err="1">
                <a:latin typeface="Lato"/>
                <a:cs typeface="Lato"/>
              </a:rPr>
              <a:t>ques</a:t>
            </a:r>
            <a:r>
              <a:rPr lang="en-US" spc="-5" dirty="0" err="1">
                <a:latin typeface="Lato"/>
                <a:cs typeface="Lato"/>
              </a:rPr>
              <a:t>t</a:t>
            </a:r>
            <a:r>
              <a:rPr spc="-5" dirty="0" err="1">
                <a:latin typeface="Lato"/>
                <a:cs typeface="Lato"/>
              </a:rPr>
              <a:t>ons</a:t>
            </a:r>
            <a:r>
              <a:rPr spc="-5" dirty="0">
                <a:latin typeface="Lato"/>
                <a:cs typeface="Lato"/>
              </a:rPr>
              <a:t>/feedback, </a:t>
            </a:r>
            <a:r>
              <a:rPr spc="-15" dirty="0">
                <a:latin typeface="Lato"/>
                <a:cs typeface="Lato"/>
              </a:rPr>
              <a:t>follow </a:t>
            </a:r>
            <a:r>
              <a:rPr dirty="0">
                <a:latin typeface="Lato"/>
                <a:cs typeface="Lato"/>
              </a:rPr>
              <a:t>me on </a:t>
            </a:r>
            <a:r>
              <a:rPr lang="en-US" spc="10" dirty="0" err="1">
                <a:latin typeface="Lato"/>
                <a:cs typeface="Lato"/>
              </a:rPr>
              <a:t>LinkedLn</a:t>
            </a:r>
            <a:r>
              <a:rPr spc="10" dirty="0">
                <a:latin typeface="Lato"/>
                <a:cs typeface="Lato"/>
              </a:rPr>
              <a:t>:</a:t>
            </a:r>
            <a:r>
              <a:rPr spc="-130" dirty="0">
                <a:latin typeface="Lato"/>
                <a:cs typeface="Lato"/>
              </a:rPr>
              <a:t> 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  <a:hlinkClick r:id="rId2"/>
              </a:rPr>
              <a:t>https://docs.ploomber.io/en/latest/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</a:rPr>
              <a:t>https://</a:t>
            </a:r>
            <a:r>
              <a:rPr lang="en-US" spc="-130" dirty="0" err="1">
                <a:latin typeface="Lato"/>
                <a:cs typeface="Lato"/>
              </a:rPr>
              <a:t>docs.ploomber.io</a:t>
            </a:r>
            <a:r>
              <a:rPr lang="en-US" spc="-130" dirty="0">
                <a:latin typeface="Lato"/>
                <a:cs typeface="Lato"/>
              </a:rPr>
              <a:t>/</a:t>
            </a:r>
            <a:r>
              <a:rPr lang="en-US" spc="-130" dirty="0" err="1">
                <a:latin typeface="Lato"/>
                <a:cs typeface="Lato"/>
              </a:rPr>
              <a:t>en</a:t>
            </a:r>
            <a:r>
              <a:rPr lang="en-US" spc="-130" dirty="0">
                <a:latin typeface="Lato"/>
                <a:cs typeface="Lato"/>
              </a:rPr>
              <a:t>/latest/user-guide/r-</a:t>
            </a:r>
            <a:r>
              <a:rPr lang="en-US" spc="-130" dirty="0" err="1">
                <a:latin typeface="Lato"/>
                <a:cs typeface="Lato"/>
              </a:rPr>
              <a:t>support.html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dirty="0">
                <a:latin typeface="Lato"/>
                <a:cs typeface="Lato"/>
              </a:rPr>
              <a:t>Examples:</a:t>
            </a:r>
            <a:r>
              <a:rPr spc="-5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github.com/</a:t>
            </a:r>
            <a:r>
              <a:rPr spc="-15" dirty="0" err="1">
                <a:solidFill>
                  <a:srgbClr val="007CFB"/>
                </a:solidFill>
                <a:latin typeface="Lato"/>
                <a:cs typeface="Lato"/>
              </a:rPr>
              <a:t>ploomber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/projects  </a:t>
            </a:r>
            <a:r>
              <a:rPr spc="-25" dirty="0">
                <a:latin typeface="Lato"/>
                <a:cs typeface="Lato"/>
              </a:rPr>
              <a:t>Website:</a:t>
            </a:r>
            <a:r>
              <a:rPr spc="-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ploomber.io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599" y="327426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599" y="422179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599" y="5169322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BC58257-ED37-959F-F92C-3FA8C2B4DDB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8315" algn="l"/>
              </a:tabLst>
            </a:pPr>
            <a:r>
              <a:rPr spc="-10" dirty="0"/>
              <a:t>Thanks	</a:t>
            </a:r>
            <a:r>
              <a:rPr spc="-40" dirty="0"/>
              <a:t>for</a:t>
            </a:r>
            <a:r>
              <a:rPr spc="-350" dirty="0"/>
              <a:t> </a:t>
            </a:r>
            <a:r>
              <a:rPr spc="-15" dirty="0"/>
              <a:t>watching!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38F34D4-27BD-84CA-6CE5-95CC56B8616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Credits / References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584200" y="2057400"/>
            <a:ext cx="6934200" cy="5678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Note: </a:t>
            </a:r>
            <a:r>
              <a:rPr lang="en-US" sz="2800" i="0" dirty="0">
                <a:effectLst/>
                <a:latin typeface="+mj-lt"/>
              </a:rPr>
              <a:t>I am no expert at Ploomber, I recently started using it and started exploring the R support and will share it in this presentation.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 must give credits as I reused some slides from:</a:t>
            </a:r>
            <a:endParaRPr lang="en-US" sz="2800" i="0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effectLst/>
                <a:latin typeface="+mj-lt"/>
              </a:rPr>
              <a:t>Eduardo </a:t>
            </a:r>
            <a:r>
              <a:rPr lang="en-US" sz="2800" i="1" dirty="0" err="1">
                <a:effectLst/>
                <a:latin typeface="+mj-lt"/>
              </a:rPr>
              <a:t>Blancas</a:t>
            </a:r>
            <a:r>
              <a:rPr lang="en-US" sz="2800" i="1" dirty="0">
                <a:effectLst/>
                <a:latin typeface="+mj-lt"/>
              </a:rPr>
              <a:t>- Streamline your Data Science projects with Ploomber | </a:t>
            </a:r>
            <a:r>
              <a:rPr lang="en-US" sz="2800" i="1" dirty="0" err="1">
                <a:effectLst/>
                <a:latin typeface="+mj-lt"/>
              </a:rPr>
              <a:t>JupyterCon</a:t>
            </a:r>
            <a:r>
              <a:rPr lang="en-US" sz="2800" i="1" dirty="0">
                <a:effectLst/>
                <a:latin typeface="+mj-lt"/>
              </a:rPr>
              <a:t> 2020</a:t>
            </a: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Eduardo </a:t>
            </a:r>
            <a:r>
              <a:rPr lang="en-US" sz="2800" i="1" dirty="0" err="1">
                <a:latin typeface="+mj-lt"/>
              </a:rPr>
              <a:t>Blancas</a:t>
            </a:r>
            <a:r>
              <a:rPr lang="en-US" sz="2800" i="1" dirty="0">
                <a:latin typeface="+mj-lt"/>
              </a:rPr>
              <a:t> Ploomber CEO and founder</a:t>
            </a:r>
            <a:endParaRPr lang="en-US" sz="2800" i="1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i="1" dirty="0">
                <a:latin typeface="+mj-lt"/>
              </a:rPr>
              <a:t>Notebooks as Functions with Matthew Seal (Netflix)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b="1" i="0" dirty="0"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C8454-707D-E8C5-3A61-9B78ECBE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457200"/>
            <a:ext cx="7772400" cy="3818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A52A48-269F-2529-0FE2-FFE09FBB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4356048"/>
            <a:ext cx="7772400" cy="4755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17DF7-DDA5-10C0-011A-96482100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200" y="2971800"/>
            <a:ext cx="3886200" cy="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sz="4500" spc="-60" dirty="0"/>
              <a:t>D</a:t>
            </a:r>
            <a:r>
              <a:rPr sz="4500" spc="-30" dirty="0"/>
              <a:t>a</a:t>
            </a:r>
            <a:r>
              <a:rPr sz="4500" dirty="0"/>
              <a:t>ta	</a:t>
            </a:r>
            <a:r>
              <a:rPr sz="4500" spc="-25" dirty="0"/>
              <a:t>S</a:t>
            </a:r>
            <a:r>
              <a:rPr sz="4500" dirty="0"/>
              <a:t>cien</a:t>
            </a:r>
            <a:r>
              <a:rPr sz="4500" spc="-45" dirty="0"/>
              <a:t>c</a:t>
            </a:r>
            <a:r>
              <a:rPr sz="4500" dirty="0"/>
              <a:t>e	is	all	abo</a:t>
            </a:r>
            <a:r>
              <a:rPr sz="4500" spc="-5" dirty="0"/>
              <a:t>u</a:t>
            </a:r>
            <a:r>
              <a:rPr sz="4500" dirty="0"/>
              <a:t>t  experiment</a:t>
            </a:r>
            <a:r>
              <a:rPr lang="en-US" sz="4500" dirty="0"/>
              <a:t>ation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900679"/>
            <a:ext cx="5939790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Three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stages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experiment: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Thinking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Coding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More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experiments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= higher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chance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success</a:t>
            </a:r>
            <a:endParaRPr sz="2800" dirty="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8874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 err="1"/>
              <a:t>ploomber.io</a:t>
            </a:r>
            <a:endParaRPr spc="-10" dirty="0"/>
          </a:p>
        </p:txBody>
      </p:sp>
      <p:pic>
        <p:nvPicPr>
          <p:cNvPr id="1028" name="Picture 4" descr="Mad professor laughs handing test tube">
            <a:extLst>
              <a:ext uri="{FF2B5EF4-FFF2-40B4-BE49-F238E27FC236}">
                <a16:creationId xmlns:a16="http://schemas.microsoft.com/office/drawing/2014/main" id="{85E0FE5F-2997-F239-1FC7-07D4FA0D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228600"/>
            <a:ext cx="7620000" cy="75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1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9277209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71" dirty="0"/>
              <a:t>Exploring </a:t>
            </a:r>
            <a:r>
              <a:rPr spc="-604" dirty="0"/>
              <a:t>and</a:t>
            </a:r>
            <a:r>
              <a:rPr spc="-960" dirty="0"/>
              <a:t> </a:t>
            </a:r>
            <a:r>
              <a:rPr spc="-480" dirty="0"/>
              <a:t>Prototyping.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508132" y="3600148"/>
            <a:ext cx="3953369" cy="3912729"/>
            <a:chOff x="1410824" y="2025083"/>
            <a:chExt cx="2223770" cy="2200910"/>
          </a:xfrm>
        </p:grpSpPr>
        <p:sp>
          <p:nvSpPr>
            <p:cNvPr id="5" name="object 5"/>
            <p:cNvSpPr/>
            <p:nvPr/>
          </p:nvSpPr>
          <p:spPr>
            <a:xfrm>
              <a:off x="1461337" y="2075595"/>
              <a:ext cx="2122805" cy="2011045"/>
            </a:xfrm>
            <a:custGeom>
              <a:avLst/>
              <a:gdLst/>
              <a:ahLst/>
              <a:cxnLst/>
              <a:rect l="l" t="t" r="r" b="b"/>
              <a:pathLst>
                <a:path w="2122804" h="2011045">
                  <a:moveTo>
                    <a:pt x="2015780" y="501448"/>
                  </a:moveTo>
                  <a:lnTo>
                    <a:pt x="1265507" y="1923446"/>
                  </a:lnTo>
                </a:path>
                <a:path w="2122804" h="2011045">
                  <a:moveTo>
                    <a:pt x="545848" y="45749"/>
                  </a:moveTo>
                  <a:lnTo>
                    <a:pt x="1216957" y="1964846"/>
                  </a:lnTo>
                </a:path>
                <a:path w="2122804" h="2011045">
                  <a:moveTo>
                    <a:pt x="2090230" y="1740546"/>
                  </a:moveTo>
                  <a:lnTo>
                    <a:pt x="578223" y="32349"/>
                  </a:lnTo>
                </a:path>
                <a:path w="2122804" h="2011045">
                  <a:moveTo>
                    <a:pt x="591598" y="0"/>
                  </a:moveTo>
                  <a:lnTo>
                    <a:pt x="1967106" y="477899"/>
                  </a:lnTo>
                </a:path>
                <a:path w="2122804" h="2011045">
                  <a:moveTo>
                    <a:pt x="1967156" y="542648"/>
                  </a:moveTo>
                  <a:lnTo>
                    <a:pt x="32449" y="1541346"/>
                  </a:lnTo>
                </a:path>
                <a:path w="2122804" h="2011045">
                  <a:moveTo>
                    <a:pt x="45749" y="1573671"/>
                  </a:moveTo>
                  <a:lnTo>
                    <a:pt x="1171057" y="2010470"/>
                  </a:lnTo>
                </a:path>
                <a:path w="2122804" h="2011045">
                  <a:moveTo>
                    <a:pt x="2090230" y="1805246"/>
                  </a:moveTo>
                  <a:lnTo>
                    <a:pt x="1262532" y="2010445"/>
                  </a:lnTo>
                </a:path>
                <a:path w="2122804" h="2011045">
                  <a:moveTo>
                    <a:pt x="2122580" y="1727146"/>
                  </a:moveTo>
                  <a:lnTo>
                    <a:pt x="2031980" y="542748"/>
                  </a:lnTo>
                </a:path>
                <a:path w="2122804" h="2011045">
                  <a:moveTo>
                    <a:pt x="0" y="1527921"/>
                  </a:moveTo>
                  <a:lnTo>
                    <a:pt x="513598" y="32424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33405" y="3797979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10330" y="2535382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10824" y="3598755"/>
              <a:ext cx="101024" cy="10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56673" y="2025083"/>
              <a:ext cx="101024" cy="1010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4011" y="2350145"/>
              <a:ext cx="1811171" cy="1875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991" y="2415970"/>
              <a:ext cx="295275" cy="548640"/>
            </a:xfrm>
            <a:custGeom>
              <a:avLst/>
              <a:gdLst/>
              <a:ahLst/>
              <a:cxnLst/>
              <a:rect l="l" t="t" r="r" b="b"/>
              <a:pathLst>
                <a:path w="295275" h="548639">
                  <a:moveTo>
                    <a:pt x="153899" y="548398"/>
                  </a:moveTo>
                  <a:lnTo>
                    <a:pt x="0" y="505498"/>
                  </a:lnTo>
                  <a:lnTo>
                    <a:pt x="140999" y="0"/>
                  </a:lnTo>
                  <a:lnTo>
                    <a:pt x="294899" y="42899"/>
                  </a:lnTo>
                  <a:lnTo>
                    <a:pt x="153899" y="548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2" name="object 12"/>
          <p:cNvSpPr txBox="1"/>
          <p:nvPr/>
        </p:nvSpPr>
        <p:spPr>
          <a:xfrm rot="1140000">
            <a:off x="3792830" y="3723576"/>
            <a:ext cx="230210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4"/>
              </a:lnSpc>
            </a:pPr>
            <a:r>
              <a:rPr sz="2844" b="1" spc="-27" dirty="0">
                <a:solidFill>
                  <a:srgbClr val="424242"/>
                </a:solidFill>
                <a:latin typeface="Arial"/>
                <a:cs typeface="Arial"/>
              </a:rPr>
              <a:t>Data</a:t>
            </a:r>
            <a:r>
              <a:rPr sz="2844" b="1" spc="-213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844" b="1" spc="-89" dirty="0">
                <a:solidFill>
                  <a:srgbClr val="424242"/>
                </a:solidFill>
                <a:latin typeface="Arial"/>
                <a:cs typeface="Arial"/>
              </a:rPr>
              <a:t>Scientist</a:t>
            </a:r>
            <a:endParaRPr sz="284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03083" y="4125209"/>
            <a:ext cx="1269899" cy="12699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grpSp>
        <p:nvGrpSpPr>
          <p:cNvPr id="14" name="object 14"/>
          <p:cNvGrpSpPr/>
          <p:nvPr/>
        </p:nvGrpSpPr>
        <p:grpSpPr>
          <a:xfrm>
            <a:off x="10108068" y="4001601"/>
            <a:ext cx="2749973" cy="3545840"/>
            <a:chOff x="5685788" y="2250900"/>
            <a:chExt cx="1546860" cy="1994535"/>
          </a:xfrm>
        </p:grpSpPr>
        <p:sp>
          <p:nvSpPr>
            <p:cNvPr id="15" name="object 15"/>
            <p:cNvSpPr/>
            <p:nvPr/>
          </p:nvSpPr>
          <p:spPr>
            <a:xfrm>
              <a:off x="5704838" y="2269950"/>
              <a:ext cx="1508371" cy="1955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5313" y="2260425"/>
              <a:ext cx="1527810" cy="1975485"/>
            </a:xfrm>
            <a:custGeom>
              <a:avLst/>
              <a:gdLst/>
              <a:ahLst/>
              <a:cxnLst/>
              <a:rect l="l" t="t" r="r" b="b"/>
              <a:pathLst>
                <a:path w="1527809" h="1975485">
                  <a:moveTo>
                    <a:pt x="0" y="0"/>
                  </a:moveTo>
                  <a:lnTo>
                    <a:pt x="1527421" y="0"/>
                  </a:lnTo>
                  <a:lnTo>
                    <a:pt x="1527421" y="1975041"/>
                  </a:lnTo>
                  <a:lnTo>
                    <a:pt x="0" y="197504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28729" y="3254489"/>
            <a:ext cx="4784231" cy="88200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946437">
              <a:lnSpc>
                <a:spcPts val="3760"/>
              </a:lnSpc>
              <a:spcBef>
                <a:spcPts val="178"/>
              </a:spcBef>
            </a:pPr>
            <a:r>
              <a:rPr sz="3200" b="1" spc="-62" dirty="0">
                <a:solidFill>
                  <a:srgbClr val="424242"/>
                </a:solidFill>
                <a:latin typeface="Arial"/>
                <a:cs typeface="Arial"/>
              </a:rPr>
              <a:t>Notebook</a:t>
            </a:r>
            <a:endParaRPr sz="3200">
              <a:latin typeface="Arial"/>
              <a:cs typeface="Arial"/>
            </a:endParaRPr>
          </a:p>
          <a:p>
            <a:pPr marL="22578">
              <a:lnSpc>
                <a:spcPts val="2907"/>
              </a:lnSpc>
            </a:pPr>
            <a:r>
              <a:rPr sz="2489" b="1" spc="-222" dirty="0">
                <a:latin typeface="Verdana"/>
                <a:cs typeface="Verdana"/>
              </a:rPr>
              <a:t>explore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18873" y="4744568"/>
            <a:ext cx="1756885" cy="1756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7623044" y="7154031"/>
            <a:ext cx="1194364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40" dirty="0">
                <a:latin typeface="Verdana"/>
                <a:cs typeface="Verdana"/>
              </a:rPr>
              <a:t>analyze</a:t>
            </a:r>
            <a:endParaRPr sz="2489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329586" y="0"/>
            <a:ext cx="9926379" cy="8801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639" y="1229275"/>
            <a:ext cx="4021102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89" dirty="0"/>
              <a:t>Notebooks.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9640" y="2623903"/>
            <a:ext cx="4349609" cy="5358170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22578">
              <a:spcBef>
                <a:spcPts val="658"/>
              </a:spcBef>
            </a:pPr>
            <a:r>
              <a:rPr sz="2400" b="1" spc="-142" dirty="0">
                <a:solidFill>
                  <a:srgbClr val="211F1F"/>
                </a:solidFill>
                <a:latin typeface="Verdana"/>
                <a:cs typeface="Verdana"/>
              </a:rPr>
              <a:t>A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rendered </a:t>
            </a:r>
            <a:r>
              <a:rPr lang="en-US" sz="2400" b="1" i="0" dirty="0">
                <a:effectLst/>
                <a:latin typeface="Söhne"/>
              </a:rPr>
              <a:t>REPL (Read-Eval-Print Loop)</a:t>
            </a:r>
            <a:r>
              <a:rPr sz="2400" b="1" spc="-604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combining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Logs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Execution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>
              <a:spcBef>
                <a:spcPts val="62"/>
              </a:spcBef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 marL="22578"/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Useful</a:t>
            </a:r>
            <a:r>
              <a:rPr sz="2400" b="1" spc="-31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for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Iterative</a:t>
            </a:r>
            <a:r>
              <a:rPr sz="2400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Sharing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</a:t>
            </a:r>
            <a:endParaRPr sz="2400" dirty="0">
              <a:latin typeface="Verdana"/>
              <a:cs typeface="Verdana"/>
            </a:endParaRPr>
          </a:p>
          <a:p>
            <a:pPr marL="834259" marR="9031" indent="-598319">
              <a:lnSpc>
                <a:spcPct val="116100"/>
              </a:lnSpc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Integrating </a:t>
            </a:r>
            <a:r>
              <a:rPr sz="2400" b="1" spc="-231" dirty="0">
                <a:solidFill>
                  <a:srgbClr val="211F1F"/>
                </a:solidFill>
                <a:latin typeface="Verdana"/>
                <a:cs typeface="Verdana"/>
              </a:rPr>
              <a:t>Various</a:t>
            </a:r>
            <a:r>
              <a:rPr sz="2400" b="1" spc="-45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302" dirty="0">
                <a:solidFill>
                  <a:srgbClr val="211F1F"/>
                </a:solidFill>
                <a:latin typeface="Verdana"/>
                <a:cs typeface="Verdana"/>
              </a:rPr>
              <a:t>API  </a:t>
            </a: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Calls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A60F59-3C22-BB64-C9EC-ACD8E3C46773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465" y="549253"/>
            <a:ext cx="4619413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</a:t>
            </a:r>
            <a:r>
              <a:rPr spc="-809" dirty="0"/>
              <a:t> </a:t>
            </a:r>
            <a:r>
              <a:rPr spc="-604" dirty="0"/>
              <a:t>Breakdown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11723" y="1"/>
            <a:ext cx="11069884" cy="9169964"/>
            <a:chOff x="2931594" y="0"/>
            <a:chExt cx="6226810" cy="5158105"/>
          </a:xfrm>
        </p:grpSpPr>
        <p:sp>
          <p:nvSpPr>
            <p:cNvPr id="5" name="object 5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7818271" y="0"/>
              <a:ext cx="223304" cy="2022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7832559" y="0"/>
              <a:ext cx="1243965" cy="413384"/>
            </a:xfrm>
            <a:custGeom>
              <a:avLst/>
              <a:gdLst/>
              <a:ahLst/>
              <a:cxnLst/>
              <a:rect l="l" t="t" r="r" b="b"/>
              <a:pathLst>
                <a:path w="1243965" h="413384">
                  <a:moveTo>
                    <a:pt x="1048767" y="0"/>
                  </a:moveTo>
                  <a:lnTo>
                    <a:pt x="1123533" y="32313"/>
                  </a:lnTo>
                  <a:lnTo>
                    <a:pt x="1158608" y="52870"/>
                  </a:lnTo>
                  <a:lnTo>
                    <a:pt x="1211799" y="98030"/>
                  </a:lnTo>
                  <a:lnTo>
                    <a:pt x="1239849" y="147614"/>
                  </a:lnTo>
                  <a:lnTo>
                    <a:pt x="1243497" y="173699"/>
                  </a:lnTo>
                  <a:lnTo>
                    <a:pt x="1239849" y="199785"/>
                  </a:lnTo>
                  <a:lnTo>
                    <a:pt x="1211799" y="249368"/>
                  </a:lnTo>
                  <a:lnTo>
                    <a:pt x="1158608" y="294529"/>
                  </a:lnTo>
                  <a:lnTo>
                    <a:pt x="1123533" y="315086"/>
                  </a:lnTo>
                  <a:lnTo>
                    <a:pt x="1083311" y="334099"/>
                  </a:lnTo>
                  <a:lnTo>
                    <a:pt x="1038321" y="351422"/>
                  </a:lnTo>
                  <a:lnTo>
                    <a:pt x="988942" y="366909"/>
                  </a:lnTo>
                  <a:lnTo>
                    <a:pt x="935553" y="380414"/>
                  </a:lnTo>
                  <a:lnTo>
                    <a:pt x="878535" y="391791"/>
                  </a:lnTo>
                  <a:lnTo>
                    <a:pt x="818266" y="400894"/>
                  </a:lnTo>
                  <a:lnTo>
                    <a:pt x="755126" y="407577"/>
                  </a:lnTo>
                  <a:lnTo>
                    <a:pt x="689493" y="411694"/>
                  </a:lnTo>
                  <a:lnTo>
                    <a:pt x="621748" y="413099"/>
                  </a:lnTo>
                  <a:lnTo>
                    <a:pt x="554003" y="411694"/>
                  </a:lnTo>
                  <a:lnTo>
                    <a:pt x="488371" y="407577"/>
                  </a:lnTo>
                  <a:lnTo>
                    <a:pt x="425231" y="400894"/>
                  </a:lnTo>
                  <a:lnTo>
                    <a:pt x="364962" y="391791"/>
                  </a:lnTo>
                  <a:lnTo>
                    <a:pt x="307943" y="380414"/>
                  </a:lnTo>
                  <a:lnTo>
                    <a:pt x="254555" y="366909"/>
                  </a:lnTo>
                  <a:lnTo>
                    <a:pt x="205176" y="351422"/>
                  </a:lnTo>
                  <a:lnTo>
                    <a:pt x="160186" y="334099"/>
                  </a:lnTo>
                  <a:lnTo>
                    <a:pt x="119963" y="315086"/>
                  </a:lnTo>
                  <a:lnTo>
                    <a:pt x="84888" y="294529"/>
                  </a:lnTo>
                  <a:lnTo>
                    <a:pt x="31697" y="249368"/>
                  </a:lnTo>
                  <a:lnTo>
                    <a:pt x="3648" y="199785"/>
                  </a:lnTo>
                  <a:lnTo>
                    <a:pt x="0" y="173699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3012893" y="348436"/>
              <a:ext cx="4970145" cy="840105"/>
            </a:xfrm>
            <a:custGeom>
              <a:avLst/>
              <a:gdLst/>
              <a:ahLst/>
              <a:cxnLst/>
              <a:rect l="l" t="t" r="r" b="b"/>
              <a:pathLst>
                <a:path w="4970145" h="840105">
                  <a:moveTo>
                    <a:pt x="0" y="839660"/>
                  </a:moveTo>
                  <a:lnTo>
                    <a:pt x="4969714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3549" y="21124"/>
                  </a:moveTo>
                  <a:lnTo>
                    <a:pt x="12349" y="8777"/>
                  </a:lnTo>
                  <a:lnTo>
                    <a:pt x="0" y="0"/>
                  </a:lnTo>
                  <a:lnTo>
                    <a:pt x="30799" y="5659"/>
                  </a:lnTo>
                  <a:lnTo>
                    <a:pt x="3549" y="211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12349" y="8777"/>
                  </a:moveTo>
                  <a:lnTo>
                    <a:pt x="3549" y="21124"/>
                  </a:lnTo>
                  <a:lnTo>
                    <a:pt x="30799" y="5659"/>
                  </a:lnTo>
                  <a:lnTo>
                    <a:pt x="0" y="0"/>
                  </a:lnTo>
                  <a:lnTo>
                    <a:pt x="12349" y="8777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1843" y="1586471"/>
              <a:ext cx="5652135" cy="1183005"/>
            </a:xfrm>
            <a:custGeom>
              <a:avLst/>
              <a:gdLst/>
              <a:ahLst/>
              <a:cxnLst/>
              <a:rect l="l" t="t" r="r" b="b"/>
              <a:pathLst>
                <a:path w="5652134" h="1183005">
                  <a:moveTo>
                    <a:pt x="0" y="591298"/>
                  </a:moveTo>
                  <a:lnTo>
                    <a:pt x="8605" y="545089"/>
                  </a:lnTo>
                  <a:lnTo>
                    <a:pt x="33998" y="499852"/>
                  </a:lnTo>
                  <a:lnTo>
                    <a:pt x="59940" y="470299"/>
                  </a:lnTo>
                  <a:lnTo>
                    <a:pt x="92871" y="441276"/>
                  </a:lnTo>
                  <a:lnTo>
                    <a:pt x="132604" y="412822"/>
                  </a:lnTo>
                  <a:lnTo>
                    <a:pt x="178950" y="384975"/>
                  </a:lnTo>
                  <a:lnTo>
                    <a:pt x="231721" y="357775"/>
                  </a:lnTo>
                  <a:lnTo>
                    <a:pt x="290729" y="331260"/>
                  </a:lnTo>
                  <a:lnTo>
                    <a:pt x="355784" y="305470"/>
                  </a:lnTo>
                  <a:lnTo>
                    <a:pt x="426699" y="280443"/>
                  </a:lnTo>
                  <a:lnTo>
                    <a:pt x="464295" y="268228"/>
                  </a:lnTo>
                  <a:lnTo>
                    <a:pt x="503285" y="256219"/>
                  </a:lnTo>
                  <a:lnTo>
                    <a:pt x="543646" y="244420"/>
                  </a:lnTo>
                  <a:lnTo>
                    <a:pt x="585354" y="232835"/>
                  </a:lnTo>
                  <a:lnTo>
                    <a:pt x="628386" y="221471"/>
                  </a:lnTo>
                  <a:lnTo>
                    <a:pt x="672717" y="210332"/>
                  </a:lnTo>
                  <a:lnTo>
                    <a:pt x="718326" y="199423"/>
                  </a:lnTo>
                  <a:lnTo>
                    <a:pt x="765187" y="188749"/>
                  </a:lnTo>
                  <a:lnTo>
                    <a:pt x="813277" y="178313"/>
                  </a:lnTo>
                  <a:lnTo>
                    <a:pt x="862573" y="168123"/>
                  </a:lnTo>
                  <a:lnTo>
                    <a:pt x="913052" y="158181"/>
                  </a:lnTo>
                  <a:lnTo>
                    <a:pt x="964689" y="148494"/>
                  </a:lnTo>
                  <a:lnTo>
                    <a:pt x="1017461" y="139066"/>
                  </a:lnTo>
                  <a:lnTo>
                    <a:pt x="1071345" y="129902"/>
                  </a:lnTo>
                  <a:lnTo>
                    <a:pt x="1126318" y="121006"/>
                  </a:lnTo>
                  <a:lnTo>
                    <a:pt x="1182354" y="112384"/>
                  </a:lnTo>
                  <a:lnTo>
                    <a:pt x="1239432" y="104040"/>
                  </a:lnTo>
                  <a:lnTo>
                    <a:pt x="1297527" y="95980"/>
                  </a:lnTo>
                  <a:lnTo>
                    <a:pt x="1356615" y="88208"/>
                  </a:lnTo>
                  <a:lnTo>
                    <a:pt x="1416674" y="80729"/>
                  </a:lnTo>
                  <a:lnTo>
                    <a:pt x="1477680" y="73548"/>
                  </a:lnTo>
                  <a:lnTo>
                    <a:pt x="1539609" y="66670"/>
                  </a:lnTo>
                  <a:lnTo>
                    <a:pt x="1602438" y="60100"/>
                  </a:lnTo>
                  <a:lnTo>
                    <a:pt x="1666143" y="53842"/>
                  </a:lnTo>
                  <a:lnTo>
                    <a:pt x="1730700" y="47902"/>
                  </a:lnTo>
                  <a:lnTo>
                    <a:pt x="1796086" y="42284"/>
                  </a:lnTo>
                  <a:lnTo>
                    <a:pt x="1862278" y="36993"/>
                  </a:lnTo>
                  <a:lnTo>
                    <a:pt x="1929252" y="32034"/>
                  </a:lnTo>
                  <a:lnTo>
                    <a:pt x="1996984" y="27412"/>
                  </a:lnTo>
                  <a:lnTo>
                    <a:pt x="2065450" y="23132"/>
                  </a:lnTo>
                  <a:lnTo>
                    <a:pt x="2134628" y="19198"/>
                  </a:lnTo>
                  <a:lnTo>
                    <a:pt x="2204494" y="15616"/>
                  </a:lnTo>
                  <a:lnTo>
                    <a:pt x="2275024" y="12391"/>
                  </a:lnTo>
                  <a:lnTo>
                    <a:pt x="2346194" y="9526"/>
                  </a:lnTo>
                  <a:lnTo>
                    <a:pt x="2417981" y="7028"/>
                  </a:lnTo>
                  <a:lnTo>
                    <a:pt x="2490362" y="4901"/>
                  </a:lnTo>
                  <a:lnTo>
                    <a:pt x="2563313" y="3149"/>
                  </a:lnTo>
                  <a:lnTo>
                    <a:pt x="2636810" y="1779"/>
                  </a:lnTo>
                  <a:lnTo>
                    <a:pt x="2710830" y="793"/>
                  </a:lnTo>
                  <a:lnTo>
                    <a:pt x="2785349" y="199"/>
                  </a:lnTo>
                  <a:lnTo>
                    <a:pt x="2860344" y="0"/>
                  </a:lnTo>
                  <a:lnTo>
                    <a:pt x="2935339" y="199"/>
                  </a:lnTo>
                  <a:lnTo>
                    <a:pt x="3009858" y="793"/>
                  </a:lnTo>
                  <a:lnTo>
                    <a:pt x="3083878" y="1779"/>
                  </a:lnTo>
                  <a:lnTo>
                    <a:pt x="3157375" y="3149"/>
                  </a:lnTo>
                  <a:lnTo>
                    <a:pt x="3230325" y="4901"/>
                  </a:lnTo>
                  <a:lnTo>
                    <a:pt x="3302706" y="7028"/>
                  </a:lnTo>
                  <a:lnTo>
                    <a:pt x="3374494" y="9526"/>
                  </a:lnTo>
                  <a:lnTo>
                    <a:pt x="3445664" y="12391"/>
                  </a:lnTo>
                  <a:lnTo>
                    <a:pt x="3516194" y="15616"/>
                  </a:lnTo>
                  <a:lnTo>
                    <a:pt x="3586059" y="19198"/>
                  </a:lnTo>
                  <a:lnTo>
                    <a:pt x="3655237" y="23132"/>
                  </a:lnTo>
                  <a:lnTo>
                    <a:pt x="3723704" y="27412"/>
                  </a:lnTo>
                  <a:lnTo>
                    <a:pt x="3791436" y="32034"/>
                  </a:lnTo>
                  <a:lnTo>
                    <a:pt x="3858409" y="36993"/>
                  </a:lnTo>
                  <a:lnTo>
                    <a:pt x="3924601" y="42284"/>
                  </a:lnTo>
                  <a:lnTo>
                    <a:pt x="3989987" y="47902"/>
                  </a:lnTo>
                  <a:lnTo>
                    <a:pt x="4054545" y="53842"/>
                  </a:lnTo>
                  <a:lnTo>
                    <a:pt x="4118250" y="60100"/>
                  </a:lnTo>
                  <a:lnTo>
                    <a:pt x="4181078" y="66670"/>
                  </a:lnTo>
                  <a:lnTo>
                    <a:pt x="4243007" y="73548"/>
                  </a:lnTo>
                  <a:lnTo>
                    <a:pt x="4304013" y="80729"/>
                  </a:lnTo>
                  <a:lnTo>
                    <a:pt x="4364072" y="88208"/>
                  </a:lnTo>
                  <a:lnTo>
                    <a:pt x="4423161" y="95980"/>
                  </a:lnTo>
                  <a:lnTo>
                    <a:pt x="4481256" y="104040"/>
                  </a:lnTo>
                  <a:lnTo>
                    <a:pt x="4538333" y="112384"/>
                  </a:lnTo>
                  <a:lnTo>
                    <a:pt x="4594370" y="121006"/>
                  </a:lnTo>
                  <a:lnTo>
                    <a:pt x="4649342" y="129902"/>
                  </a:lnTo>
                  <a:lnTo>
                    <a:pt x="4703226" y="139066"/>
                  </a:lnTo>
                  <a:lnTo>
                    <a:pt x="4755998" y="148494"/>
                  </a:lnTo>
                  <a:lnTo>
                    <a:pt x="4807636" y="158181"/>
                  </a:lnTo>
                  <a:lnTo>
                    <a:pt x="4858114" y="168123"/>
                  </a:lnTo>
                  <a:lnTo>
                    <a:pt x="4907410" y="178313"/>
                  </a:lnTo>
                  <a:lnTo>
                    <a:pt x="4955501" y="188749"/>
                  </a:lnTo>
                  <a:lnTo>
                    <a:pt x="5002362" y="199423"/>
                  </a:lnTo>
                  <a:lnTo>
                    <a:pt x="5047970" y="210332"/>
                  </a:lnTo>
                  <a:lnTo>
                    <a:pt x="5092302" y="221471"/>
                  </a:lnTo>
                  <a:lnTo>
                    <a:pt x="5135333" y="232835"/>
                  </a:lnTo>
                  <a:lnTo>
                    <a:pt x="5177041" y="244420"/>
                  </a:lnTo>
                  <a:lnTo>
                    <a:pt x="5217402" y="256219"/>
                  </a:lnTo>
                  <a:lnTo>
                    <a:pt x="5256392" y="268228"/>
                  </a:lnTo>
                  <a:lnTo>
                    <a:pt x="5293988" y="280443"/>
                  </a:lnTo>
                  <a:lnTo>
                    <a:pt x="5330167" y="292859"/>
                  </a:lnTo>
                  <a:lnTo>
                    <a:pt x="5398175" y="318272"/>
                  </a:lnTo>
                  <a:lnTo>
                    <a:pt x="5460230" y="344430"/>
                  </a:lnTo>
                  <a:lnTo>
                    <a:pt x="5516143" y="371292"/>
                  </a:lnTo>
                  <a:lnTo>
                    <a:pt x="5565725" y="398820"/>
                  </a:lnTo>
                  <a:lnTo>
                    <a:pt x="5608788" y="426976"/>
                  </a:lnTo>
                  <a:lnTo>
                    <a:pt x="5645144" y="455719"/>
                  </a:lnTo>
                  <a:lnTo>
                    <a:pt x="5652138" y="462254"/>
                  </a:lnTo>
                </a:path>
                <a:path w="5652134" h="1183005">
                  <a:moveTo>
                    <a:pt x="5652138" y="720345"/>
                  </a:moveTo>
                  <a:lnTo>
                    <a:pt x="5608788" y="755624"/>
                  </a:lnTo>
                  <a:lnTo>
                    <a:pt x="5565725" y="783780"/>
                  </a:lnTo>
                  <a:lnTo>
                    <a:pt x="5516143" y="811309"/>
                  </a:lnTo>
                  <a:lnTo>
                    <a:pt x="5460230" y="838171"/>
                  </a:lnTo>
                  <a:lnTo>
                    <a:pt x="5398175" y="864329"/>
                  </a:lnTo>
                  <a:lnTo>
                    <a:pt x="5330167" y="889742"/>
                  </a:lnTo>
                  <a:lnTo>
                    <a:pt x="5293988" y="902158"/>
                  </a:lnTo>
                  <a:lnTo>
                    <a:pt x="5256392" y="914373"/>
                  </a:lnTo>
                  <a:lnTo>
                    <a:pt x="5217402" y="926382"/>
                  </a:lnTo>
                  <a:lnTo>
                    <a:pt x="5177041" y="938181"/>
                  </a:lnTo>
                  <a:lnTo>
                    <a:pt x="5135333" y="949765"/>
                  </a:lnTo>
                  <a:lnTo>
                    <a:pt x="5092302" y="961129"/>
                  </a:lnTo>
                  <a:lnTo>
                    <a:pt x="5047970" y="972268"/>
                  </a:lnTo>
                  <a:lnTo>
                    <a:pt x="5002362" y="983177"/>
                  </a:lnTo>
                  <a:lnTo>
                    <a:pt x="4955501" y="993852"/>
                  </a:lnTo>
                  <a:lnTo>
                    <a:pt x="4907410" y="1004287"/>
                  </a:lnTo>
                  <a:lnTo>
                    <a:pt x="4858114" y="1014478"/>
                  </a:lnTo>
                  <a:lnTo>
                    <a:pt x="4807636" y="1024419"/>
                  </a:lnTo>
                  <a:lnTo>
                    <a:pt x="4755998" y="1034106"/>
                  </a:lnTo>
                  <a:lnTo>
                    <a:pt x="4703226" y="1043534"/>
                  </a:lnTo>
                  <a:lnTo>
                    <a:pt x="4649342" y="1052698"/>
                  </a:lnTo>
                  <a:lnTo>
                    <a:pt x="4594370" y="1061594"/>
                  </a:lnTo>
                  <a:lnTo>
                    <a:pt x="4538333" y="1070216"/>
                  </a:lnTo>
                  <a:lnTo>
                    <a:pt x="4481256" y="1078559"/>
                  </a:lnTo>
                  <a:lnTo>
                    <a:pt x="4423161" y="1086619"/>
                  </a:lnTo>
                  <a:lnTo>
                    <a:pt x="4364072" y="1094391"/>
                  </a:lnTo>
                  <a:lnTo>
                    <a:pt x="4304013" y="1101870"/>
                  </a:lnTo>
                  <a:lnTo>
                    <a:pt x="4243007" y="1109050"/>
                  </a:lnTo>
                  <a:lnTo>
                    <a:pt x="4181078" y="1115928"/>
                  </a:lnTo>
                  <a:lnTo>
                    <a:pt x="4118250" y="1122498"/>
                  </a:lnTo>
                  <a:lnTo>
                    <a:pt x="4054545" y="1128756"/>
                  </a:lnTo>
                  <a:lnTo>
                    <a:pt x="3989987" y="1134696"/>
                  </a:lnTo>
                  <a:lnTo>
                    <a:pt x="3924601" y="1140314"/>
                  </a:lnTo>
                  <a:lnTo>
                    <a:pt x="3858409" y="1145605"/>
                  </a:lnTo>
                  <a:lnTo>
                    <a:pt x="3791436" y="1150564"/>
                  </a:lnTo>
                  <a:lnTo>
                    <a:pt x="3723704" y="1155186"/>
                  </a:lnTo>
                  <a:lnTo>
                    <a:pt x="3655237" y="1159466"/>
                  </a:lnTo>
                  <a:lnTo>
                    <a:pt x="3586059" y="1163399"/>
                  </a:lnTo>
                  <a:lnTo>
                    <a:pt x="3516194" y="1166981"/>
                  </a:lnTo>
                  <a:lnTo>
                    <a:pt x="3445664" y="1170207"/>
                  </a:lnTo>
                  <a:lnTo>
                    <a:pt x="3374494" y="1173071"/>
                  </a:lnTo>
                  <a:lnTo>
                    <a:pt x="3302706" y="1175569"/>
                  </a:lnTo>
                  <a:lnTo>
                    <a:pt x="3230325" y="1177696"/>
                  </a:lnTo>
                  <a:lnTo>
                    <a:pt x="3157375" y="1179448"/>
                  </a:lnTo>
                  <a:lnTo>
                    <a:pt x="3083878" y="1180818"/>
                  </a:lnTo>
                  <a:lnTo>
                    <a:pt x="3009858" y="1181803"/>
                  </a:lnTo>
                  <a:lnTo>
                    <a:pt x="2935339" y="1182398"/>
                  </a:lnTo>
                  <a:lnTo>
                    <a:pt x="2860344" y="1182597"/>
                  </a:lnTo>
                  <a:lnTo>
                    <a:pt x="2785349" y="1182398"/>
                  </a:lnTo>
                  <a:lnTo>
                    <a:pt x="2710830" y="1181803"/>
                  </a:lnTo>
                  <a:lnTo>
                    <a:pt x="2636810" y="1180818"/>
                  </a:lnTo>
                  <a:lnTo>
                    <a:pt x="2563313" y="1179448"/>
                  </a:lnTo>
                  <a:lnTo>
                    <a:pt x="2490362" y="1177696"/>
                  </a:lnTo>
                  <a:lnTo>
                    <a:pt x="2417981" y="1175569"/>
                  </a:lnTo>
                  <a:lnTo>
                    <a:pt x="2346194" y="1173071"/>
                  </a:lnTo>
                  <a:lnTo>
                    <a:pt x="2275024" y="1170207"/>
                  </a:lnTo>
                  <a:lnTo>
                    <a:pt x="2204494" y="1166981"/>
                  </a:lnTo>
                  <a:lnTo>
                    <a:pt x="2134628" y="1163399"/>
                  </a:lnTo>
                  <a:lnTo>
                    <a:pt x="2065450" y="1159466"/>
                  </a:lnTo>
                  <a:lnTo>
                    <a:pt x="1996984" y="1155186"/>
                  </a:lnTo>
                  <a:lnTo>
                    <a:pt x="1929252" y="1150564"/>
                  </a:lnTo>
                  <a:lnTo>
                    <a:pt x="1862278" y="1145605"/>
                  </a:lnTo>
                  <a:lnTo>
                    <a:pt x="1796086" y="1140314"/>
                  </a:lnTo>
                  <a:lnTo>
                    <a:pt x="1730700" y="1134696"/>
                  </a:lnTo>
                  <a:lnTo>
                    <a:pt x="1666143" y="1128756"/>
                  </a:lnTo>
                  <a:lnTo>
                    <a:pt x="1602438" y="1122498"/>
                  </a:lnTo>
                  <a:lnTo>
                    <a:pt x="1539609" y="1115928"/>
                  </a:lnTo>
                  <a:lnTo>
                    <a:pt x="1477680" y="1109050"/>
                  </a:lnTo>
                  <a:lnTo>
                    <a:pt x="1416674" y="1101870"/>
                  </a:lnTo>
                  <a:lnTo>
                    <a:pt x="1356615" y="1094391"/>
                  </a:lnTo>
                  <a:lnTo>
                    <a:pt x="1297527" y="1086619"/>
                  </a:lnTo>
                  <a:lnTo>
                    <a:pt x="1239432" y="1078559"/>
                  </a:lnTo>
                  <a:lnTo>
                    <a:pt x="1182354" y="1070216"/>
                  </a:lnTo>
                  <a:lnTo>
                    <a:pt x="1126318" y="1061594"/>
                  </a:lnTo>
                  <a:lnTo>
                    <a:pt x="1071345" y="1052698"/>
                  </a:lnTo>
                  <a:lnTo>
                    <a:pt x="1017461" y="1043534"/>
                  </a:lnTo>
                  <a:lnTo>
                    <a:pt x="964689" y="1034106"/>
                  </a:lnTo>
                  <a:lnTo>
                    <a:pt x="913052" y="1024419"/>
                  </a:lnTo>
                  <a:lnTo>
                    <a:pt x="862573" y="1014478"/>
                  </a:lnTo>
                  <a:lnTo>
                    <a:pt x="813277" y="1004287"/>
                  </a:lnTo>
                  <a:lnTo>
                    <a:pt x="765187" y="993852"/>
                  </a:lnTo>
                  <a:lnTo>
                    <a:pt x="718326" y="983177"/>
                  </a:lnTo>
                  <a:lnTo>
                    <a:pt x="672717" y="972268"/>
                  </a:lnTo>
                  <a:lnTo>
                    <a:pt x="628386" y="961129"/>
                  </a:lnTo>
                  <a:lnTo>
                    <a:pt x="585354" y="949765"/>
                  </a:lnTo>
                  <a:lnTo>
                    <a:pt x="543646" y="938181"/>
                  </a:lnTo>
                  <a:lnTo>
                    <a:pt x="503285" y="926382"/>
                  </a:lnTo>
                  <a:lnTo>
                    <a:pt x="464295" y="914373"/>
                  </a:lnTo>
                  <a:lnTo>
                    <a:pt x="426699" y="902158"/>
                  </a:lnTo>
                  <a:lnTo>
                    <a:pt x="390521" y="889742"/>
                  </a:lnTo>
                  <a:lnTo>
                    <a:pt x="322512" y="864329"/>
                  </a:lnTo>
                  <a:lnTo>
                    <a:pt x="260457" y="838171"/>
                  </a:lnTo>
                  <a:lnTo>
                    <a:pt x="204544" y="811309"/>
                  </a:lnTo>
                  <a:lnTo>
                    <a:pt x="154962" y="783780"/>
                  </a:lnTo>
                  <a:lnTo>
                    <a:pt x="111899" y="755624"/>
                  </a:lnTo>
                  <a:lnTo>
                    <a:pt x="75543" y="726881"/>
                  </a:lnTo>
                  <a:lnTo>
                    <a:pt x="46084" y="697587"/>
                  </a:lnTo>
                  <a:lnTo>
                    <a:pt x="15236" y="652703"/>
                  </a:lnTo>
                  <a:lnTo>
                    <a:pt x="964" y="606802"/>
                  </a:lnTo>
                  <a:lnTo>
                    <a:pt x="0" y="591298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1594" y="2177770"/>
              <a:ext cx="528320" cy="0"/>
            </a:xfrm>
            <a:custGeom>
              <a:avLst/>
              <a:gdLst/>
              <a:ahLst/>
              <a:cxnLst/>
              <a:rect l="l" t="t" r="r" b="b"/>
              <a:pathLst>
                <a:path w="528320">
                  <a:moveTo>
                    <a:pt x="0" y="0"/>
                  </a:moveTo>
                  <a:lnTo>
                    <a:pt x="527748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699" y="10712"/>
                  </a:lnTo>
                  <a:lnTo>
                    <a:pt x="0" y="0"/>
                  </a:lnTo>
                  <a:lnTo>
                    <a:pt x="29424" y="1071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712"/>
                  </a:moveTo>
                  <a:lnTo>
                    <a:pt x="0" y="21424"/>
                  </a:lnTo>
                  <a:lnTo>
                    <a:pt x="29424" y="10712"/>
                  </a:lnTo>
                  <a:lnTo>
                    <a:pt x="0" y="0"/>
                  </a:lnTo>
                  <a:lnTo>
                    <a:pt x="10699" y="10712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3342" y="3095368"/>
              <a:ext cx="3215005" cy="1995170"/>
            </a:xfrm>
            <a:custGeom>
              <a:avLst/>
              <a:gdLst/>
              <a:ahLst/>
              <a:cxnLst/>
              <a:rect l="l" t="t" r="r" b="b"/>
              <a:pathLst>
                <a:path w="3215004" h="1995170">
                  <a:moveTo>
                    <a:pt x="0" y="997347"/>
                  </a:moveTo>
                  <a:lnTo>
                    <a:pt x="1060" y="960784"/>
                  </a:lnTo>
                  <a:lnTo>
                    <a:pt x="4215" y="924552"/>
                  </a:lnTo>
                  <a:lnTo>
                    <a:pt x="16669" y="853174"/>
                  </a:lnTo>
                  <a:lnTo>
                    <a:pt x="37071" y="783392"/>
                  </a:lnTo>
                  <a:lnTo>
                    <a:pt x="65129" y="715387"/>
                  </a:lnTo>
                  <a:lnTo>
                    <a:pt x="100554" y="649339"/>
                  </a:lnTo>
                  <a:lnTo>
                    <a:pt x="120938" y="617105"/>
                  </a:lnTo>
                  <a:lnTo>
                    <a:pt x="143055" y="585429"/>
                  </a:lnTo>
                  <a:lnTo>
                    <a:pt x="166868" y="554331"/>
                  </a:lnTo>
                  <a:lnTo>
                    <a:pt x="192341" y="523836"/>
                  </a:lnTo>
                  <a:lnTo>
                    <a:pt x="219438" y="493965"/>
                  </a:lnTo>
                  <a:lnTo>
                    <a:pt x="248122" y="464741"/>
                  </a:lnTo>
                  <a:lnTo>
                    <a:pt x="278358" y="436187"/>
                  </a:lnTo>
                  <a:lnTo>
                    <a:pt x="310108" y="408325"/>
                  </a:lnTo>
                  <a:lnTo>
                    <a:pt x="343336" y="381178"/>
                  </a:lnTo>
                  <a:lnTo>
                    <a:pt x="378007" y="354767"/>
                  </a:lnTo>
                  <a:lnTo>
                    <a:pt x="414084" y="329117"/>
                  </a:lnTo>
                  <a:lnTo>
                    <a:pt x="451530" y="304248"/>
                  </a:lnTo>
                  <a:lnTo>
                    <a:pt x="490309" y="280185"/>
                  </a:lnTo>
                  <a:lnTo>
                    <a:pt x="530385" y="256948"/>
                  </a:lnTo>
                  <a:lnTo>
                    <a:pt x="571722" y="234562"/>
                  </a:lnTo>
                  <a:lnTo>
                    <a:pt x="614283" y="213048"/>
                  </a:lnTo>
                  <a:lnTo>
                    <a:pt x="658031" y="192429"/>
                  </a:lnTo>
                  <a:lnTo>
                    <a:pt x="702932" y="172727"/>
                  </a:lnTo>
                  <a:lnTo>
                    <a:pt x="748948" y="153965"/>
                  </a:lnTo>
                  <a:lnTo>
                    <a:pt x="796042" y="136166"/>
                  </a:lnTo>
                  <a:lnTo>
                    <a:pt x="844180" y="119352"/>
                  </a:lnTo>
                  <a:lnTo>
                    <a:pt x="893324" y="103545"/>
                  </a:lnTo>
                  <a:lnTo>
                    <a:pt x="943437" y="88768"/>
                  </a:lnTo>
                  <a:lnTo>
                    <a:pt x="994485" y="75044"/>
                  </a:lnTo>
                  <a:lnTo>
                    <a:pt x="1046430" y="62396"/>
                  </a:lnTo>
                  <a:lnTo>
                    <a:pt x="1099236" y="50845"/>
                  </a:lnTo>
                  <a:lnTo>
                    <a:pt x="1152866" y="40414"/>
                  </a:lnTo>
                  <a:lnTo>
                    <a:pt x="1207286" y="31126"/>
                  </a:lnTo>
                  <a:lnTo>
                    <a:pt x="1262457" y="23003"/>
                  </a:lnTo>
                  <a:lnTo>
                    <a:pt x="1318344" y="16068"/>
                  </a:lnTo>
                  <a:lnTo>
                    <a:pt x="1374911" y="10343"/>
                  </a:lnTo>
                  <a:lnTo>
                    <a:pt x="1432121" y="5852"/>
                  </a:lnTo>
                  <a:lnTo>
                    <a:pt x="1489937" y="2616"/>
                  </a:lnTo>
                  <a:lnTo>
                    <a:pt x="1548325" y="657"/>
                  </a:lnTo>
                  <a:lnTo>
                    <a:pt x="1607246" y="0"/>
                  </a:lnTo>
                  <a:lnTo>
                    <a:pt x="1666168" y="657"/>
                  </a:lnTo>
                  <a:lnTo>
                    <a:pt x="1724555" y="2616"/>
                  </a:lnTo>
                  <a:lnTo>
                    <a:pt x="1782372" y="5852"/>
                  </a:lnTo>
                  <a:lnTo>
                    <a:pt x="1839582" y="10343"/>
                  </a:lnTo>
                  <a:lnTo>
                    <a:pt x="1896148" y="16068"/>
                  </a:lnTo>
                  <a:lnTo>
                    <a:pt x="1952036" y="23003"/>
                  </a:lnTo>
                  <a:lnTo>
                    <a:pt x="2007207" y="31126"/>
                  </a:lnTo>
                  <a:lnTo>
                    <a:pt x="2061626" y="40414"/>
                  </a:lnTo>
                  <a:lnTo>
                    <a:pt x="2115257" y="50845"/>
                  </a:lnTo>
                  <a:lnTo>
                    <a:pt x="2168063" y="62396"/>
                  </a:lnTo>
                  <a:lnTo>
                    <a:pt x="2220008" y="75044"/>
                  </a:lnTo>
                  <a:lnTo>
                    <a:pt x="2271055" y="88768"/>
                  </a:lnTo>
                  <a:lnTo>
                    <a:pt x="2321169" y="103545"/>
                  </a:lnTo>
                  <a:lnTo>
                    <a:pt x="2370313" y="119352"/>
                  </a:lnTo>
                  <a:lnTo>
                    <a:pt x="2418450" y="136166"/>
                  </a:lnTo>
                  <a:lnTo>
                    <a:pt x="2465545" y="153965"/>
                  </a:lnTo>
                  <a:lnTo>
                    <a:pt x="2511561" y="172727"/>
                  </a:lnTo>
                  <a:lnTo>
                    <a:pt x="2556461" y="192429"/>
                  </a:lnTo>
                  <a:lnTo>
                    <a:pt x="2600210" y="213048"/>
                  </a:lnTo>
                  <a:lnTo>
                    <a:pt x="2642771" y="234562"/>
                  </a:lnTo>
                  <a:lnTo>
                    <a:pt x="2684108" y="256948"/>
                  </a:lnTo>
                  <a:lnTo>
                    <a:pt x="2724184" y="280185"/>
                  </a:lnTo>
                  <a:lnTo>
                    <a:pt x="2762963" y="304248"/>
                  </a:lnTo>
                  <a:lnTo>
                    <a:pt x="2800409" y="329117"/>
                  </a:lnTo>
                  <a:lnTo>
                    <a:pt x="2836486" y="354767"/>
                  </a:lnTo>
                  <a:lnTo>
                    <a:pt x="2871156" y="381178"/>
                  </a:lnTo>
                  <a:lnTo>
                    <a:pt x="2904385" y="408325"/>
                  </a:lnTo>
                  <a:lnTo>
                    <a:pt x="2936135" y="436187"/>
                  </a:lnTo>
                  <a:lnTo>
                    <a:pt x="2966370" y="464741"/>
                  </a:lnTo>
                  <a:lnTo>
                    <a:pt x="2995055" y="493965"/>
                  </a:lnTo>
                  <a:lnTo>
                    <a:pt x="3022151" y="523836"/>
                  </a:lnTo>
                  <a:lnTo>
                    <a:pt x="3047625" y="554331"/>
                  </a:lnTo>
                  <a:lnTo>
                    <a:pt x="3071438" y="585429"/>
                  </a:lnTo>
                  <a:lnTo>
                    <a:pt x="3093554" y="617105"/>
                  </a:lnTo>
                  <a:lnTo>
                    <a:pt x="3113938" y="649339"/>
                  </a:lnTo>
                  <a:lnTo>
                    <a:pt x="3149363" y="715387"/>
                  </a:lnTo>
                  <a:lnTo>
                    <a:pt x="3177422" y="783392"/>
                  </a:lnTo>
                  <a:lnTo>
                    <a:pt x="3197823" y="853174"/>
                  </a:lnTo>
                  <a:lnTo>
                    <a:pt x="3210277" y="924552"/>
                  </a:lnTo>
                  <a:lnTo>
                    <a:pt x="3214493" y="997347"/>
                  </a:lnTo>
                  <a:lnTo>
                    <a:pt x="3210277" y="1070143"/>
                  </a:lnTo>
                  <a:lnTo>
                    <a:pt x="3197823" y="1141521"/>
                  </a:lnTo>
                  <a:lnTo>
                    <a:pt x="3177422" y="1211303"/>
                  </a:lnTo>
                  <a:lnTo>
                    <a:pt x="3149363" y="1279308"/>
                  </a:lnTo>
                  <a:lnTo>
                    <a:pt x="3113938" y="1345356"/>
                  </a:lnTo>
                  <a:lnTo>
                    <a:pt x="3093554" y="1377590"/>
                  </a:lnTo>
                  <a:lnTo>
                    <a:pt x="3071438" y="1409266"/>
                  </a:lnTo>
                  <a:lnTo>
                    <a:pt x="3047625" y="1440364"/>
                  </a:lnTo>
                  <a:lnTo>
                    <a:pt x="3022151" y="1470859"/>
                  </a:lnTo>
                  <a:lnTo>
                    <a:pt x="2995055" y="1500730"/>
                  </a:lnTo>
                  <a:lnTo>
                    <a:pt x="2966370" y="1529954"/>
                  </a:lnTo>
                  <a:lnTo>
                    <a:pt x="2936135" y="1558508"/>
                  </a:lnTo>
                  <a:lnTo>
                    <a:pt x="2904385" y="1586370"/>
                  </a:lnTo>
                  <a:lnTo>
                    <a:pt x="2871156" y="1613517"/>
                  </a:lnTo>
                  <a:lnTo>
                    <a:pt x="2836486" y="1639928"/>
                  </a:lnTo>
                  <a:lnTo>
                    <a:pt x="2800409" y="1665578"/>
                  </a:lnTo>
                  <a:lnTo>
                    <a:pt x="2762963" y="1690447"/>
                  </a:lnTo>
                  <a:lnTo>
                    <a:pt x="2724184" y="1714510"/>
                  </a:lnTo>
                  <a:lnTo>
                    <a:pt x="2684108" y="1737747"/>
                  </a:lnTo>
                  <a:lnTo>
                    <a:pt x="2642771" y="1760133"/>
                  </a:lnTo>
                  <a:lnTo>
                    <a:pt x="2600210" y="1781647"/>
                  </a:lnTo>
                  <a:lnTo>
                    <a:pt x="2556461" y="1802266"/>
                  </a:lnTo>
                  <a:lnTo>
                    <a:pt x="2511561" y="1821968"/>
                  </a:lnTo>
                  <a:lnTo>
                    <a:pt x="2465545" y="1840730"/>
                  </a:lnTo>
                  <a:lnTo>
                    <a:pt x="2418450" y="1858529"/>
                  </a:lnTo>
                  <a:lnTo>
                    <a:pt x="2370313" y="1875343"/>
                  </a:lnTo>
                  <a:lnTo>
                    <a:pt x="2321169" y="1891150"/>
                  </a:lnTo>
                  <a:lnTo>
                    <a:pt x="2271055" y="1905927"/>
                  </a:lnTo>
                  <a:lnTo>
                    <a:pt x="2220008" y="1919651"/>
                  </a:lnTo>
                  <a:lnTo>
                    <a:pt x="2168063" y="1932299"/>
                  </a:lnTo>
                  <a:lnTo>
                    <a:pt x="2115257" y="1943850"/>
                  </a:lnTo>
                  <a:lnTo>
                    <a:pt x="2061626" y="1954281"/>
                  </a:lnTo>
                  <a:lnTo>
                    <a:pt x="2007207" y="1963569"/>
                  </a:lnTo>
                  <a:lnTo>
                    <a:pt x="1952036" y="1971692"/>
                  </a:lnTo>
                  <a:lnTo>
                    <a:pt x="1896148" y="1978627"/>
                  </a:lnTo>
                  <a:lnTo>
                    <a:pt x="1839582" y="1984352"/>
                  </a:lnTo>
                  <a:lnTo>
                    <a:pt x="1782372" y="1988843"/>
                  </a:lnTo>
                  <a:lnTo>
                    <a:pt x="1724555" y="1992079"/>
                  </a:lnTo>
                  <a:lnTo>
                    <a:pt x="1666168" y="1994038"/>
                  </a:lnTo>
                  <a:lnTo>
                    <a:pt x="1607246" y="1994695"/>
                  </a:lnTo>
                  <a:lnTo>
                    <a:pt x="1548325" y="1994038"/>
                  </a:lnTo>
                  <a:lnTo>
                    <a:pt x="1489937" y="1992079"/>
                  </a:lnTo>
                  <a:lnTo>
                    <a:pt x="1432121" y="1988843"/>
                  </a:lnTo>
                  <a:lnTo>
                    <a:pt x="1374911" y="1984352"/>
                  </a:lnTo>
                  <a:lnTo>
                    <a:pt x="1318344" y="1978627"/>
                  </a:lnTo>
                  <a:lnTo>
                    <a:pt x="1262457" y="1971692"/>
                  </a:lnTo>
                  <a:lnTo>
                    <a:pt x="1207286" y="1963569"/>
                  </a:lnTo>
                  <a:lnTo>
                    <a:pt x="1152866" y="1954281"/>
                  </a:lnTo>
                  <a:lnTo>
                    <a:pt x="1099236" y="1943850"/>
                  </a:lnTo>
                  <a:lnTo>
                    <a:pt x="1046430" y="1932299"/>
                  </a:lnTo>
                  <a:lnTo>
                    <a:pt x="994485" y="1919651"/>
                  </a:lnTo>
                  <a:lnTo>
                    <a:pt x="943437" y="1905927"/>
                  </a:lnTo>
                  <a:lnTo>
                    <a:pt x="893324" y="1891150"/>
                  </a:lnTo>
                  <a:lnTo>
                    <a:pt x="844180" y="1875343"/>
                  </a:lnTo>
                  <a:lnTo>
                    <a:pt x="796042" y="1858529"/>
                  </a:lnTo>
                  <a:lnTo>
                    <a:pt x="748948" y="1840730"/>
                  </a:lnTo>
                  <a:lnTo>
                    <a:pt x="702932" y="1821968"/>
                  </a:lnTo>
                  <a:lnTo>
                    <a:pt x="658031" y="1802266"/>
                  </a:lnTo>
                  <a:lnTo>
                    <a:pt x="614283" y="1781647"/>
                  </a:lnTo>
                  <a:lnTo>
                    <a:pt x="571722" y="1760133"/>
                  </a:lnTo>
                  <a:lnTo>
                    <a:pt x="530385" y="1737747"/>
                  </a:lnTo>
                  <a:lnTo>
                    <a:pt x="490309" y="1714510"/>
                  </a:lnTo>
                  <a:lnTo>
                    <a:pt x="451530" y="1690447"/>
                  </a:lnTo>
                  <a:lnTo>
                    <a:pt x="414084" y="1665578"/>
                  </a:lnTo>
                  <a:lnTo>
                    <a:pt x="378007" y="1639928"/>
                  </a:lnTo>
                  <a:lnTo>
                    <a:pt x="343336" y="1613517"/>
                  </a:lnTo>
                  <a:lnTo>
                    <a:pt x="310108" y="1586370"/>
                  </a:lnTo>
                  <a:lnTo>
                    <a:pt x="278358" y="1558508"/>
                  </a:lnTo>
                  <a:lnTo>
                    <a:pt x="248122" y="1529954"/>
                  </a:lnTo>
                  <a:lnTo>
                    <a:pt x="219438" y="1500730"/>
                  </a:lnTo>
                  <a:lnTo>
                    <a:pt x="192341" y="1470859"/>
                  </a:lnTo>
                  <a:lnTo>
                    <a:pt x="166868" y="1440364"/>
                  </a:lnTo>
                  <a:lnTo>
                    <a:pt x="143055" y="1409266"/>
                  </a:lnTo>
                  <a:lnTo>
                    <a:pt x="120938" y="1377590"/>
                  </a:lnTo>
                  <a:lnTo>
                    <a:pt x="100554" y="1345356"/>
                  </a:lnTo>
                  <a:lnTo>
                    <a:pt x="65129" y="1279308"/>
                  </a:lnTo>
                  <a:lnTo>
                    <a:pt x="37071" y="1211303"/>
                  </a:lnTo>
                  <a:lnTo>
                    <a:pt x="16669" y="1141521"/>
                  </a:lnTo>
                  <a:lnTo>
                    <a:pt x="4215" y="1070143"/>
                  </a:lnTo>
                  <a:lnTo>
                    <a:pt x="1060" y="1033911"/>
                  </a:lnTo>
                  <a:lnTo>
                    <a:pt x="0" y="997347"/>
                  </a:lnTo>
                  <a:close/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60392" y="4092716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349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699" y="10699"/>
                  </a:lnTo>
                  <a:lnTo>
                    <a:pt x="0" y="0"/>
                  </a:lnTo>
                  <a:lnTo>
                    <a:pt x="29424" y="10699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699"/>
                  </a:moveTo>
                  <a:lnTo>
                    <a:pt x="0" y="21399"/>
                  </a:lnTo>
                  <a:lnTo>
                    <a:pt x="29424" y="10699"/>
                  </a:lnTo>
                  <a:lnTo>
                    <a:pt x="0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53553" y="1949089"/>
            <a:ext cx="3447625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Status </a:t>
            </a:r>
            <a:r>
              <a:rPr sz="2489" b="1" spc="-604" dirty="0">
                <a:solidFill>
                  <a:srgbClr val="E40814"/>
                </a:solidFill>
                <a:latin typeface="Verdana"/>
                <a:cs typeface="Verdana"/>
              </a:rPr>
              <a:t>/ </a:t>
            </a:r>
            <a:r>
              <a:rPr sz="2489" b="1" spc="-222" dirty="0">
                <a:solidFill>
                  <a:srgbClr val="E40814"/>
                </a:solidFill>
                <a:latin typeface="Verdana"/>
                <a:cs typeface="Verdana"/>
              </a:rPr>
              <a:t>Save</a:t>
            </a:r>
            <a:r>
              <a:rPr sz="2489" b="1" spc="-444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E40814"/>
                </a:solidFill>
                <a:latin typeface="Verdana"/>
                <a:cs typeface="Verdana"/>
              </a:rPr>
              <a:t>Indicator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7680" y="3708511"/>
            <a:ext cx="148787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69" dirty="0">
                <a:solidFill>
                  <a:srgbClr val="E40814"/>
                </a:solidFill>
                <a:latin typeface="Verdana"/>
                <a:cs typeface="Verdana"/>
              </a:rPr>
              <a:t>Code</a:t>
            </a:r>
            <a:r>
              <a:rPr sz="2489" b="1" spc="-418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151" dirty="0">
                <a:solidFill>
                  <a:srgbClr val="E40814"/>
                </a:solidFill>
                <a:latin typeface="Verdana"/>
                <a:cs typeface="Verdana"/>
              </a:rPr>
              <a:t>Cell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7681" y="7112849"/>
            <a:ext cx="2663049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13" dirty="0">
                <a:solidFill>
                  <a:srgbClr val="E40814"/>
                </a:solidFill>
                <a:latin typeface="Verdana"/>
                <a:cs typeface="Verdana"/>
              </a:rPr>
              <a:t>Displayed</a:t>
            </a:r>
            <a:r>
              <a:rPr sz="2489" b="1" spc="-407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Output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1F9F4F41-4A03-2CBA-890C-ABF4798562C7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CF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2334</TotalTime>
  <Words>2470</Words>
  <Application>Microsoft Macintosh PowerPoint</Application>
  <PresentationFormat>Custom</PresentationFormat>
  <Paragraphs>348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Courier New</vt:lpstr>
      <vt:lpstr>Graphik Meetup</vt:lpstr>
      <vt:lpstr>Lato</vt:lpstr>
      <vt:lpstr>Lato Black</vt:lpstr>
      <vt:lpstr>Menlo</vt:lpstr>
      <vt:lpstr>Söhne</vt:lpstr>
      <vt:lpstr>Söhne Mono</vt:lpstr>
      <vt:lpstr>Times New Roman</vt:lpstr>
      <vt:lpstr>Verdana</vt:lpstr>
      <vt:lpstr>Office Theme</vt:lpstr>
      <vt:lpstr>1_Office Theme</vt:lpstr>
      <vt:lpstr>PowerPoint Presentation</vt:lpstr>
      <vt:lpstr>Add R support to Ploomber/Soorgeon Hack session </vt:lpstr>
      <vt:lpstr>Add R support to Ploomber/Soorgeon Hack session </vt:lpstr>
      <vt:lpstr>About me</vt:lpstr>
      <vt:lpstr>Credits / References</vt:lpstr>
      <vt:lpstr>Data Science is all about  experimentation</vt:lpstr>
      <vt:lpstr>Exploring and Prototyping.</vt:lpstr>
      <vt:lpstr>Notebooks.</vt:lpstr>
      <vt:lpstr>A Breakdown</vt:lpstr>
      <vt:lpstr>Wins.</vt:lpstr>
      <vt:lpstr>The Good.</vt:lpstr>
      <vt:lpstr>Notebooks: A REPL (Read-Eval-Print Loop) Protocol +   User Interface</vt:lpstr>
      <vt:lpstr>The Bad.</vt:lpstr>
      <vt:lpstr>Filling the Gaps</vt:lpstr>
      <vt:lpstr>PowerPoint Presentation</vt:lpstr>
      <vt:lpstr>A simple library for  executing Notebooks with parameters</vt:lpstr>
      <vt:lpstr>PowerPoint Presentation</vt:lpstr>
      <vt:lpstr>Add Parameters</vt:lpstr>
      <vt:lpstr>Also Available as a CLI</vt:lpstr>
      <vt:lpstr>Support for Cloud Targets</vt:lpstr>
      <vt:lpstr>Changes to the notebook experience.</vt:lpstr>
      <vt:lpstr>R Notebooks / Papermill Demo</vt:lpstr>
      <vt:lpstr>Environment Setup:  Install Ploomber + enable Running R notebooks in VSCode</vt:lpstr>
      <vt:lpstr>Ploomber</vt:lpstr>
      <vt:lpstr>Poor man's solution</vt:lpstr>
      <vt:lpstr>Why bother about  maintainability?</vt:lpstr>
      <vt:lpstr>Build a data pipeline</vt:lpstr>
      <vt:lpstr>Current approach:  Workﬂow managers</vt:lpstr>
      <vt:lpstr>Ploomber</vt:lpstr>
      <vt:lpstr>Main features</vt:lpstr>
      <vt:lpstr>Integration with Jupyter</vt:lpstr>
      <vt:lpstr>Environment Setup:  Install Ploomber + enable Running R notebooks in VSCode</vt:lpstr>
      <vt:lpstr>R workﬂow Example1</vt:lpstr>
      <vt:lpstr>R example 1: “pipeline.yaml”</vt:lpstr>
      <vt:lpstr>Tasks as notebooks</vt:lpstr>
      <vt:lpstr>Tasks: R scripts/notebooks </vt:lpstr>
      <vt:lpstr>Cell injection concepts (Python)</vt:lpstr>
      <vt:lpstr>Cell injection: R notebook</vt:lpstr>
      <vt:lpstr>Build process</vt:lpstr>
      <vt:lpstr>Resources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Jacques Booysen</cp:lastModifiedBy>
  <cp:revision>15</cp:revision>
  <dcterms:created xsi:type="dcterms:W3CDTF">2023-07-08T09:02:49Z</dcterms:created>
  <dcterms:modified xsi:type="dcterms:W3CDTF">2023-07-21T10:53:29Z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Deckset 2582</vt:lpwstr>
  </property>
  <property fmtid="{D5CDD505-2E9C-101B-9397-08002B2CF9AE}" pid="4" name="LastSaved">
    <vt:filetime>2023-07-08T00:00:00Z</vt:filetime>
  </property>
</Properties>
</file>